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Muli Bold" charset="1" panose="00000800000000000000"/>
      <p:regular r:id="rId13"/>
    </p:embeddedFont>
    <p:embeddedFont>
      <p:font typeface="Muli Bold Italics" charset="1" panose="00000800000000000000"/>
      <p:regular r:id="rId14"/>
    </p:embeddedFont>
    <p:embeddedFont>
      <p:font typeface="Cabin Bold" charset="1" panose="00000800000000000000"/>
      <p:regular r:id="rId15"/>
    </p:embeddedFont>
    <p:embeddedFont>
      <p:font typeface="Muli" charset="1" panose="00000500000000000000"/>
      <p:regular r:id="rId16"/>
    </p:embeddedFont>
    <p:embeddedFont>
      <p:font typeface="Muli Ultra-Bold" charset="1" panose="00000900000000000000"/>
      <p:regular r:id="rId17"/>
    </p:embeddedFont>
    <p:embeddedFont>
      <p:font typeface="Asap Medium" charset="1" panose="020F0604030202060203"/>
      <p:regular r:id="rId18"/>
    </p:embeddedFont>
    <p:embeddedFont>
      <p:font typeface="Cabin Medium" charset="1" panose="00000600000000000000"/>
      <p:regular r:id="rId19"/>
    </p:embeddedFont>
    <p:embeddedFont>
      <p:font typeface="DM Sans Bold"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 Target="../media/image19.png" Type="http://schemas.openxmlformats.org/officeDocument/2006/relationships/image"/><Relationship Id="rId20" Target="../media/image37.svg" Type="http://schemas.openxmlformats.org/officeDocument/2006/relationships/image"/><Relationship Id="rId21" Target="../media/image38.png" Type="http://schemas.openxmlformats.org/officeDocument/2006/relationships/image"/><Relationship Id="rId22" Target="../media/image39.svg" Type="http://schemas.openxmlformats.org/officeDocument/2006/relationships/image"/><Relationship Id="rId23" Target="../media/image40.png" Type="http://schemas.openxmlformats.org/officeDocument/2006/relationships/image"/><Relationship Id="rId24" Target="../media/image41.svg" Type="http://schemas.openxmlformats.org/officeDocument/2006/relationships/image"/><Relationship Id="rId25" Target="../media/image42.png" Type="http://schemas.openxmlformats.org/officeDocument/2006/relationships/image"/><Relationship Id="rId26" Target="../media/image43.svg" Type="http://schemas.openxmlformats.org/officeDocument/2006/relationships/image"/><Relationship Id="rId27" Target="../media/image44.png" Type="http://schemas.openxmlformats.org/officeDocument/2006/relationships/image"/><Relationship Id="rId28" Target="../media/image45.sv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0163" y="747025"/>
            <a:ext cx="1165634" cy="1191999"/>
          </a:xfrm>
          <a:custGeom>
            <a:avLst/>
            <a:gdLst/>
            <a:ahLst/>
            <a:cxnLst/>
            <a:rect r="r" b="b" t="t" l="l"/>
            <a:pathLst>
              <a:path h="1191999" w="1165634">
                <a:moveTo>
                  <a:pt x="0" y="0"/>
                </a:moveTo>
                <a:lnTo>
                  <a:pt x="1165633" y="0"/>
                </a:lnTo>
                <a:lnTo>
                  <a:pt x="1165633" y="1192000"/>
                </a:lnTo>
                <a:lnTo>
                  <a:pt x="0" y="1192000"/>
                </a:lnTo>
                <a:lnTo>
                  <a:pt x="0" y="0"/>
                </a:lnTo>
                <a:close/>
              </a:path>
            </a:pathLst>
          </a:custGeom>
          <a:blipFill>
            <a:blip r:embed="rId4"/>
            <a:stretch>
              <a:fillRect l="0" t="0" r="0" b="0"/>
            </a:stretch>
          </a:blipFill>
        </p:spPr>
      </p:sp>
      <p:sp>
        <p:nvSpPr>
          <p:cNvPr name="TextBox 5" id="5"/>
          <p:cNvSpPr txBox="true"/>
          <p:nvPr/>
        </p:nvSpPr>
        <p:spPr>
          <a:xfrm rot="0">
            <a:off x="2122790" y="1128712"/>
            <a:ext cx="2689779" cy="438150"/>
          </a:xfrm>
          <a:prstGeom prst="rect">
            <a:avLst/>
          </a:prstGeom>
        </p:spPr>
        <p:txBody>
          <a:bodyPr anchor="t" rtlCol="false" tIns="0" lIns="0" bIns="0" rIns="0">
            <a:spAutoFit/>
          </a:bodyPr>
          <a:lstStyle/>
          <a:p>
            <a:pPr algn="l" marL="0" indent="0" lvl="0">
              <a:lnSpc>
                <a:spcPts val="3599"/>
              </a:lnSpc>
              <a:spcBef>
                <a:spcPct val="0"/>
              </a:spcBef>
            </a:pPr>
            <a:r>
              <a:rPr lang="en-US" sz="2999">
                <a:solidFill>
                  <a:srgbClr val="000000"/>
                </a:solidFill>
                <a:latin typeface="Muli Bold"/>
              </a:rPr>
              <a:t>FPT Aptech</a:t>
            </a:r>
          </a:p>
        </p:txBody>
      </p:sp>
      <p:grpSp>
        <p:nvGrpSpPr>
          <p:cNvPr name="Group 6" id="6"/>
          <p:cNvGrpSpPr/>
          <p:nvPr/>
        </p:nvGrpSpPr>
        <p:grpSpPr>
          <a:xfrm rot="0">
            <a:off x="2985437" y="3910229"/>
            <a:ext cx="12317127" cy="2466541"/>
            <a:chOff x="0" y="0"/>
            <a:chExt cx="16422836" cy="3288722"/>
          </a:xfrm>
        </p:grpSpPr>
        <p:sp>
          <p:nvSpPr>
            <p:cNvPr name="TextBox 7" id="7"/>
            <p:cNvSpPr txBox="true"/>
            <p:nvPr/>
          </p:nvSpPr>
          <p:spPr>
            <a:xfrm rot="0">
              <a:off x="0" y="2386175"/>
              <a:ext cx="16422836" cy="902547"/>
            </a:xfrm>
            <a:prstGeom prst="rect">
              <a:avLst/>
            </a:prstGeom>
          </p:spPr>
          <p:txBody>
            <a:bodyPr anchor="t" rtlCol="false" tIns="0" lIns="0" bIns="0" rIns="0">
              <a:spAutoFit/>
            </a:bodyPr>
            <a:lstStyle/>
            <a:p>
              <a:pPr algn="ctr">
                <a:lnSpc>
                  <a:spcPts val="5739"/>
                </a:lnSpc>
              </a:pPr>
              <a:r>
                <a:rPr lang="en-US" sz="4099">
                  <a:solidFill>
                    <a:srgbClr val="000000"/>
                  </a:solidFill>
                  <a:latin typeface="Muli Bold"/>
                </a:rPr>
                <a:t>Group 2</a:t>
              </a:r>
            </a:p>
          </p:txBody>
        </p:sp>
        <p:sp>
          <p:nvSpPr>
            <p:cNvPr name="TextBox 8" id="8"/>
            <p:cNvSpPr txBox="true"/>
            <p:nvPr/>
          </p:nvSpPr>
          <p:spPr>
            <a:xfrm rot="0">
              <a:off x="0" y="171450"/>
              <a:ext cx="16422836" cy="1657421"/>
            </a:xfrm>
            <a:prstGeom prst="rect">
              <a:avLst/>
            </a:prstGeom>
          </p:spPr>
          <p:txBody>
            <a:bodyPr anchor="t" rtlCol="false" tIns="0" lIns="0" bIns="0" rIns="0">
              <a:spAutoFit/>
            </a:bodyPr>
            <a:lstStyle/>
            <a:p>
              <a:pPr algn="ctr">
                <a:lnSpc>
                  <a:spcPts val="9002"/>
                </a:lnSpc>
              </a:pPr>
              <a:r>
                <a:rPr lang="en-US" sz="9002" spc="-297">
                  <a:solidFill>
                    <a:srgbClr val="000000"/>
                  </a:solidFill>
                  <a:latin typeface="Muli Bold"/>
                </a:rPr>
                <a:t>Artistry Social Network</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52565" y="949334"/>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4270524" y="8181074"/>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892211" y="624687"/>
              <a:ext cx="9699122" cy="10024933"/>
            </a:xfrm>
            <a:custGeom>
              <a:avLst/>
              <a:gdLst/>
              <a:ahLst/>
              <a:cxnLst/>
              <a:rect r="r" b="b" t="t" l="l"/>
              <a:pathLst>
                <a:path h="10024933" w="9699122">
                  <a:moveTo>
                    <a:pt x="9699123" y="0"/>
                  </a:moveTo>
                  <a:lnTo>
                    <a:pt x="0" y="0"/>
                  </a:lnTo>
                  <a:lnTo>
                    <a:pt x="0" y="10024932"/>
                  </a:lnTo>
                  <a:lnTo>
                    <a:pt x="9699123" y="10024932"/>
                  </a:lnTo>
                  <a:lnTo>
                    <a:pt x="9699123" y="0"/>
                  </a:lnTo>
                  <a:close/>
                </a:path>
              </a:pathLst>
            </a:custGeom>
            <a:blipFill>
              <a:blip r:embed="rId3"/>
              <a:stretch>
                <a:fillRect l="0" t="0" r="0" b="0"/>
              </a:stretch>
            </a:blipFill>
          </p:spPr>
        </p:sp>
      </p:grpSp>
      <p:sp>
        <p:nvSpPr>
          <p:cNvPr name="AutoShape 7" id="7"/>
          <p:cNvSpPr/>
          <p:nvPr/>
        </p:nvSpPr>
        <p:spPr>
          <a:xfrm>
            <a:off x="824197" y="2772631"/>
            <a:ext cx="7638127" cy="0"/>
          </a:xfrm>
          <a:prstGeom prst="line">
            <a:avLst/>
          </a:prstGeom>
          <a:ln cap="rnd" w="76200">
            <a:solidFill>
              <a:srgbClr val="F2F3F4"/>
            </a:solidFill>
            <a:prstDash val="solid"/>
            <a:headEnd type="none" len="sm" w="sm"/>
            <a:tailEnd type="none" len="sm" w="sm"/>
          </a:ln>
        </p:spPr>
      </p:sp>
      <p:sp>
        <p:nvSpPr>
          <p:cNvPr name="AutoShape 8" id="8"/>
          <p:cNvSpPr/>
          <p:nvPr/>
        </p:nvSpPr>
        <p:spPr>
          <a:xfrm>
            <a:off x="826096" y="5064134"/>
            <a:ext cx="7638127" cy="0"/>
          </a:xfrm>
          <a:prstGeom prst="line">
            <a:avLst/>
          </a:prstGeom>
          <a:ln cap="rnd" w="76200">
            <a:solidFill>
              <a:srgbClr val="F2F3F4"/>
            </a:solidFill>
            <a:prstDash val="solid"/>
            <a:headEnd type="none" len="sm" w="sm"/>
            <a:tailEnd type="none" len="sm" w="sm"/>
          </a:ln>
        </p:spPr>
      </p:sp>
      <p:sp>
        <p:nvSpPr>
          <p:cNvPr name="AutoShape 9" id="9"/>
          <p:cNvSpPr/>
          <p:nvPr/>
        </p:nvSpPr>
        <p:spPr>
          <a:xfrm>
            <a:off x="2223885" y="6138216"/>
            <a:ext cx="4701410" cy="0"/>
          </a:xfrm>
          <a:prstGeom prst="line">
            <a:avLst/>
          </a:prstGeom>
          <a:ln cap="rnd" w="76200">
            <a:solidFill>
              <a:srgbClr val="F2F3F4"/>
            </a:solidFill>
            <a:prstDash val="solid"/>
            <a:headEnd type="none" len="sm" w="sm"/>
            <a:tailEnd type="none" len="sm" w="sm"/>
          </a:ln>
        </p:spPr>
      </p:sp>
      <p:sp>
        <p:nvSpPr>
          <p:cNvPr name="TextBox 10" id="10"/>
          <p:cNvSpPr txBox="true"/>
          <p:nvPr/>
        </p:nvSpPr>
        <p:spPr>
          <a:xfrm rot="0">
            <a:off x="826096" y="1808489"/>
            <a:ext cx="6860804" cy="752476"/>
          </a:xfrm>
          <a:prstGeom prst="rect">
            <a:avLst/>
          </a:prstGeom>
        </p:spPr>
        <p:txBody>
          <a:bodyPr anchor="t" rtlCol="false" tIns="0" lIns="0" bIns="0" rIns="0">
            <a:spAutoFit/>
          </a:bodyPr>
          <a:lstStyle/>
          <a:p>
            <a:pPr algn="l">
              <a:lnSpc>
                <a:spcPts val="6299"/>
              </a:lnSpc>
            </a:pPr>
            <a:r>
              <a:rPr lang="en-US" sz="4499">
                <a:solidFill>
                  <a:srgbClr val="0E2C4B"/>
                </a:solidFill>
                <a:latin typeface="Muli Bold"/>
              </a:rPr>
              <a:t>Supervisor</a:t>
            </a:r>
          </a:p>
        </p:txBody>
      </p:sp>
      <p:sp>
        <p:nvSpPr>
          <p:cNvPr name="TextBox 11" id="11"/>
          <p:cNvSpPr txBox="true"/>
          <p:nvPr/>
        </p:nvSpPr>
        <p:spPr>
          <a:xfrm rot="0">
            <a:off x="824197" y="2911003"/>
            <a:ext cx="6860804" cy="537846"/>
          </a:xfrm>
          <a:prstGeom prst="rect">
            <a:avLst/>
          </a:prstGeom>
        </p:spPr>
        <p:txBody>
          <a:bodyPr anchor="t" rtlCol="false" tIns="0" lIns="0" bIns="0" rIns="0">
            <a:spAutoFit/>
          </a:bodyPr>
          <a:lstStyle/>
          <a:p>
            <a:pPr algn="ctr">
              <a:lnSpc>
                <a:spcPts val="4479"/>
              </a:lnSpc>
            </a:pPr>
            <a:r>
              <a:rPr lang="en-US" sz="3199">
                <a:solidFill>
                  <a:srgbClr val="0E2C4B"/>
                </a:solidFill>
                <a:latin typeface="Muli Bold Italics"/>
              </a:rPr>
              <a:t>Truong Thanh Trung</a:t>
            </a:r>
          </a:p>
        </p:txBody>
      </p:sp>
      <p:sp>
        <p:nvSpPr>
          <p:cNvPr name="TextBox 12" id="12"/>
          <p:cNvSpPr txBox="true"/>
          <p:nvPr/>
        </p:nvSpPr>
        <p:spPr>
          <a:xfrm rot="0">
            <a:off x="2223885" y="5378459"/>
            <a:ext cx="5463015" cy="537846"/>
          </a:xfrm>
          <a:prstGeom prst="rect">
            <a:avLst/>
          </a:prstGeom>
        </p:spPr>
        <p:txBody>
          <a:bodyPr anchor="t" rtlCol="false" tIns="0" lIns="0" bIns="0" rIns="0">
            <a:spAutoFit/>
          </a:bodyPr>
          <a:lstStyle/>
          <a:p>
            <a:pPr algn="l">
              <a:lnSpc>
                <a:spcPts val="4479"/>
              </a:lnSpc>
            </a:pPr>
            <a:r>
              <a:rPr lang="en-US" sz="3199">
                <a:solidFill>
                  <a:srgbClr val="0E2C4B"/>
                </a:solidFill>
                <a:latin typeface="Muli Bold Italics"/>
              </a:rPr>
              <a:t>Le Viet Dong</a:t>
            </a:r>
          </a:p>
        </p:txBody>
      </p:sp>
      <p:sp>
        <p:nvSpPr>
          <p:cNvPr name="TextBox 13" id="13"/>
          <p:cNvSpPr txBox="true"/>
          <p:nvPr/>
        </p:nvSpPr>
        <p:spPr>
          <a:xfrm rot="0">
            <a:off x="826096" y="4194598"/>
            <a:ext cx="6860804" cy="752476"/>
          </a:xfrm>
          <a:prstGeom prst="rect">
            <a:avLst/>
          </a:prstGeom>
        </p:spPr>
        <p:txBody>
          <a:bodyPr anchor="t" rtlCol="false" tIns="0" lIns="0" bIns="0" rIns="0">
            <a:spAutoFit/>
          </a:bodyPr>
          <a:lstStyle/>
          <a:p>
            <a:pPr algn="l">
              <a:lnSpc>
                <a:spcPts val="6299"/>
              </a:lnSpc>
            </a:pPr>
            <a:r>
              <a:rPr lang="en-US" sz="4499">
                <a:solidFill>
                  <a:srgbClr val="0E2C4B"/>
                </a:solidFill>
                <a:latin typeface="Muli Bold"/>
              </a:rPr>
              <a:t>Team Members</a:t>
            </a:r>
          </a:p>
        </p:txBody>
      </p:sp>
      <p:sp>
        <p:nvSpPr>
          <p:cNvPr name="AutoShape 14" id="14"/>
          <p:cNvSpPr/>
          <p:nvPr/>
        </p:nvSpPr>
        <p:spPr>
          <a:xfrm>
            <a:off x="2223885" y="7136097"/>
            <a:ext cx="4701410" cy="0"/>
          </a:xfrm>
          <a:prstGeom prst="line">
            <a:avLst/>
          </a:prstGeom>
          <a:ln cap="rnd" w="76200">
            <a:solidFill>
              <a:srgbClr val="F2F3F4"/>
            </a:solidFill>
            <a:prstDash val="solid"/>
            <a:headEnd type="none" len="sm" w="sm"/>
            <a:tailEnd type="none" len="sm" w="sm"/>
          </a:ln>
        </p:spPr>
      </p:sp>
      <p:sp>
        <p:nvSpPr>
          <p:cNvPr name="TextBox 15" id="15"/>
          <p:cNvSpPr txBox="true"/>
          <p:nvPr/>
        </p:nvSpPr>
        <p:spPr>
          <a:xfrm rot="0">
            <a:off x="2223885" y="6347766"/>
            <a:ext cx="5463015" cy="537846"/>
          </a:xfrm>
          <a:prstGeom prst="rect">
            <a:avLst/>
          </a:prstGeom>
        </p:spPr>
        <p:txBody>
          <a:bodyPr anchor="t" rtlCol="false" tIns="0" lIns="0" bIns="0" rIns="0">
            <a:spAutoFit/>
          </a:bodyPr>
          <a:lstStyle/>
          <a:p>
            <a:pPr algn="l">
              <a:lnSpc>
                <a:spcPts val="4479"/>
              </a:lnSpc>
            </a:pPr>
            <a:r>
              <a:rPr lang="en-US" sz="3199">
                <a:solidFill>
                  <a:srgbClr val="0E2C4B"/>
                </a:solidFill>
                <a:latin typeface="Muli Bold Italics"/>
              </a:rPr>
              <a:t>Huy Tan Phuoc</a:t>
            </a:r>
          </a:p>
        </p:txBody>
      </p:sp>
      <p:sp>
        <p:nvSpPr>
          <p:cNvPr name="AutoShape 16" id="16"/>
          <p:cNvSpPr/>
          <p:nvPr/>
        </p:nvSpPr>
        <p:spPr>
          <a:xfrm>
            <a:off x="2223885" y="8229229"/>
            <a:ext cx="4701410" cy="0"/>
          </a:xfrm>
          <a:prstGeom prst="line">
            <a:avLst/>
          </a:prstGeom>
          <a:ln cap="rnd" w="76200">
            <a:solidFill>
              <a:srgbClr val="F2F3F4"/>
            </a:solidFill>
            <a:prstDash val="solid"/>
            <a:headEnd type="none" len="sm" w="sm"/>
            <a:tailEnd type="none" len="sm" w="sm"/>
          </a:ln>
        </p:spPr>
      </p:sp>
      <p:sp>
        <p:nvSpPr>
          <p:cNvPr name="TextBox 17" id="17"/>
          <p:cNvSpPr txBox="true"/>
          <p:nvPr/>
        </p:nvSpPr>
        <p:spPr>
          <a:xfrm rot="0">
            <a:off x="2223885" y="7440897"/>
            <a:ext cx="5463015" cy="537846"/>
          </a:xfrm>
          <a:prstGeom prst="rect">
            <a:avLst/>
          </a:prstGeom>
        </p:spPr>
        <p:txBody>
          <a:bodyPr anchor="t" rtlCol="false" tIns="0" lIns="0" bIns="0" rIns="0">
            <a:spAutoFit/>
          </a:bodyPr>
          <a:lstStyle/>
          <a:p>
            <a:pPr algn="l">
              <a:lnSpc>
                <a:spcPts val="4479"/>
              </a:lnSpc>
            </a:pPr>
            <a:r>
              <a:rPr lang="en-US" sz="3199">
                <a:solidFill>
                  <a:srgbClr val="0E2C4B"/>
                </a:solidFill>
                <a:latin typeface="Muli Bold Italics"/>
              </a:rPr>
              <a:t>Tran Thu Huy</a:t>
            </a:r>
          </a:p>
        </p:txBody>
      </p:sp>
      <p:sp>
        <p:nvSpPr>
          <p:cNvPr name="AutoShape 18" id="18"/>
          <p:cNvSpPr/>
          <p:nvPr/>
        </p:nvSpPr>
        <p:spPr>
          <a:xfrm>
            <a:off x="2223885" y="9322360"/>
            <a:ext cx="4701410" cy="0"/>
          </a:xfrm>
          <a:prstGeom prst="line">
            <a:avLst/>
          </a:prstGeom>
          <a:ln cap="rnd" w="76200">
            <a:solidFill>
              <a:srgbClr val="F2F3F4"/>
            </a:solidFill>
            <a:prstDash val="solid"/>
            <a:headEnd type="none" len="sm" w="sm"/>
            <a:tailEnd type="none" len="sm" w="sm"/>
          </a:ln>
        </p:spPr>
      </p:sp>
      <p:sp>
        <p:nvSpPr>
          <p:cNvPr name="TextBox 19" id="19"/>
          <p:cNvSpPr txBox="true"/>
          <p:nvPr/>
        </p:nvSpPr>
        <p:spPr>
          <a:xfrm rot="0">
            <a:off x="2223885" y="8534029"/>
            <a:ext cx="5463015" cy="537846"/>
          </a:xfrm>
          <a:prstGeom prst="rect">
            <a:avLst/>
          </a:prstGeom>
        </p:spPr>
        <p:txBody>
          <a:bodyPr anchor="t" rtlCol="false" tIns="0" lIns="0" bIns="0" rIns="0">
            <a:spAutoFit/>
          </a:bodyPr>
          <a:lstStyle/>
          <a:p>
            <a:pPr algn="l">
              <a:lnSpc>
                <a:spcPts val="4479"/>
              </a:lnSpc>
            </a:pPr>
            <a:r>
              <a:rPr lang="en-US" sz="3199">
                <a:solidFill>
                  <a:srgbClr val="0E2C4B"/>
                </a:solidFill>
                <a:latin typeface="Muli Bold Italics"/>
              </a:rPr>
              <a:t>Tran Tien Nam</a:t>
            </a:r>
          </a:p>
        </p:txBody>
      </p:sp>
      <p:sp>
        <p:nvSpPr>
          <p:cNvPr name="AutoShape 20" id="20"/>
          <p:cNvSpPr/>
          <p:nvPr/>
        </p:nvSpPr>
        <p:spPr>
          <a:xfrm>
            <a:off x="2261985" y="3624445"/>
            <a:ext cx="4701410" cy="0"/>
          </a:xfrm>
          <a:prstGeom prst="line">
            <a:avLst/>
          </a:prstGeom>
          <a:ln cap="rnd" w="76200">
            <a:solidFill>
              <a:srgbClr val="F2F3F4"/>
            </a:solidFill>
            <a:prstDash val="solid"/>
            <a:headEnd type="none" len="sm" w="sm"/>
            <a:tailEnd type="none" len="sm" w="sm"/>
          </a:ln>
        </p:spPr>
      </p:sp>
      <p:grpSp>
        <p:nvGrpSpPr>
          <p:cNvPr name="Group 21" id="21"/>
          <p:cNvGrpSpPr/>
          <p:nvPr/>
        </p:nvGrpSpPr>
        <p:grpSpPr>
          <a:xfrm rot="0">
            <a:off x="3514836" y="286386"/>
            <a:ext cx="5196537" cy="1369703"/>
            <a:chOff x="0" y="0"/>
            <a:chExt cx="2082367" cy="548870"/>
          </a:xfrm>
        </p:grpSpPr>
        <p:sp>
          <p:nvSpPr>
            <p:cNvPr name="Freeform 22" id="22"/>
            <p:cNvSpPr/>
            <p:nvPr/>
          </p:nvSpPr>
          <p:spPr>
            <a:xfrm flipH="false" flipV="false" rot="0">
              <a:off x="0" y="0"/>
              <a:ext cx="2082366" cy="548870"/>
            </a:xfrm>
            <a:custGeom>
              <a:avLst/>
              <a:gdLst/>
              <a:ahLst/>
              <a:cxnLst/>
              <a:rect r="r" b="b" t="t" l="l"/>
              <a:pathLst>
                <a:path h="548870" w="2082366">
                  <a:moveTo>
                    <a:pt x="140043" y="0"/>
                  </a:moveTo>
                  <a:lnTo>
                    <a:pt x="1942323" y="0"/>
                  </a:lnTo>
                  <a:cubicBezTo>
                    <a:pt x="1979465" y="0"/>
                    <a:pt x="2015086" y="14755"/>
                    <a:pt x="2041349" y="41018"/>
                  </a:cubicBezTo>
                  <a:cubicBezTo>
                    <a:pt x="2067612" y="67281"/>
                    <a:pt x="2082366" y="102902"/>
                    <a:pt x="2082366" y="140043"/>
                  </a:cubicBezTo>
                  <a:lnTo>
                    <a:pt x="2082366" y="408827"/>
                  </a:lnTo>
                  <a:cubicBezTo>
                    <a:pt x="2082366" y="486170"/>
                    <a:pt x="2019667" y="548870"/>
                    <a:pt x="1942323" y="548870"/>
                  </a:cubicBezTo>
                  <a:lnTo>
                    <a:pt x="140043" y="548870"/>
                  </a:lnTo>
                  <a:cubicBezTo>
                    <a:pt x="62700" y="548870"/>
                    <a:pt x="0" y="486170"/>
                    <a:pt x="0" y="408827"/>
                  </a:cubicBezTo>
                  <a:lnTo>
                    <a:pt x="0" y="140043"/>
                  </a:lnTo>
                  <a:cubicBezTo>
                    <a:pt x="0" y="62700"/>
                    <a:pt x="62700" y="0"/>
                    <a:pt x="140043" y="0"/>
                  </a:cubicBezTo>
                  <a:close/>
                </a:path>
              </a:pathLst>
            </a:custGeom>
            <a:solidFill>
              <a:srgbClr val="000000">
                <a:alpha val="0"/>
              </a:srgbClr>
            </a:solidFill>
            <a:ln w="47625" cap="rnd">
              <a:solidFill>
                <a:srgbClr val="3AB85C"/>
              </a:solidFill>
              <a:prstDash val="solid"/>
              <a:round/>
            </a:ln>
          </p:spPr>
        </p:sp>
        <p:sp>
          <p:nvSpPr>
            <p:cNvPr name="TextBox 23" id="23"/>
            <p:cNvSpPr txBox="true"/>
            <p:nvPr/>
          </p:nvSpPr>
          <p:spPr>
            <a:xfrm>
              <a:off x="0" y="-66675"/>
              <a:ext cx="2082367" cy="615545"/>
            </a:xfrm>
            <a:prstGeom prst="rect">
              <a:avLst/>
            </a:prstGeom>
          </p:spPr>
          <p:txBody>
            <a:bodyPr anchor="ctr" rtlCol="false" tIns="50800" lIns="50800" bIns="50800" rIns="50800"/>
            <a:lstStyle/>
            <a:p>
              <a:pPr algn="ctr">
                <a:lnSpc>
                  <a:spcPts val="4899"/>
                </a:lnSpc>
              </a:pPr>
              <a:r>
                <a:rPr lang="en-US" sz="3499">
                  <a:solidFill>
                    <a:srgbClr val="3AB85C"/>
                  </a:solidFill>
                  <a:latin typeface="Cabin Bold"/>
                </a:rPr>
                <a:t>ABOUT US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445691" y="4210293"/>
            <a:ext cx="6354910" cy="38097"/>
          </a:xfrm>
          <a:prstGeom prst="line">
            <a:avLst/>
          </a:prstGeom>
          <a:ln cap="rnd" w="76200">
            <a:solidFill>
              <a:srgbClr val="F2F3F4"/>
            </a:solidFill>
            <a:prstDash val="solid"/>
            <a:headEnd type="none" len="sm" w="sm"/>
            <a:tailEnd type="none" len="sm" w="sm"/>
          </a:ln>
        </p:spPr>
      </p:sp>
      <p:grpSp>
        <p:nvGrpSpPr>
          <p:cNvPr name="Group 3" id="3"/>
          <p:cNvGrpSpPr/>
          <p:nvPr/>
        </p:nvGrpSpPr>
        <p:grpSpPr>
          <a:xfrm rot="0">
            <a:off x="5128611" y="774072"/>
            <a:ext cx="5468727" cy="1429906"/>
            <a:chOff x="0" y="0"/>
            <a:chExt cx="2191439" cy="572995"/>
          </a:xfrm>
        </p:grpSpPr>
        <p:sp>
          <p:nvSpPr>
            <p:cNvPr name="Freeform 4" id="4"/>
            <p:cNvSpPr/>
            <p:nvPr/>
          </p:nvSpPr>
          <p:spPr>
            <a:xfrm flipH="false" flipV="false" rot="0">
              <a:off x="0" y="0"/>
              <a:ext cx="2191439" cy="572995"/>
            </a:xfrm>
            <a:custGeom>
              <a:avLst/>
              <a:gdLst/>
              <a:ahLst/>
              <a:cxnLst/>
              <a:rect r="r" b="b" t="t" l="l"/>
              <a:pathLst>
                <a:path h="572995" w="2191439">
                  <a:moveTo>
                    <a:pt x="133073" y="0"/>
                  </a:moveTo>
                  <a:lnTo>
                    <a:pt x="2058366" y="0"/>
                  </a:lnTo>
                  <a:cubicBezTo>
                    <a:pt x="2131860" y="0"/>
                    <a:pt x="2191439" y="59579"/>
                    <a:pt x="2191439" y="133073"/>
                  </a:cubicBezTo>
                  <a:lnTo>
                    <a:pt x="2191439" y="439922"/>
                  </a:lnTo>
                  <a:cubicBezTo>
                    <a:pt x="2191439" y="513416"/>
                    <a:pt x="2131860" y="572995"/>
                    <a:pt x="2058366" y="572995"/>
                  </a:cubicBezTo>
                  <a:lnTo>
                    <a:pt x="133073" y="572995"/>
                  </a:lnTo>
                  <a:cubicBezTo>
                    <a:pt x="59579" y="572995"/>
                    <a:pt x="0" y="513416"/>
                    <a:pt x="0" y="439922"/>
                  </a:cubicBezTo>
                  <a:lnTo>
                    <a:pt x="0" y="133073"/>
                  </a:lnTo>
                  <a:cubicBezTo>
                    <a:pt x="0" y="59579"/>
                    <a:pt x="59579" y="0"/>
                    <a:pt x="133073" y="0"/>
                  </a:cubicBezTo>
                  <a:close/>
                </a:path>
              </a:pathLst>
            </a:custGeom>
            <a:solidFill>
              <a:srgbClr val="000000">
                <a:alpha val="0"/>
              </a:srgbClr>
            </a:solidFill>
            <a:ln w="47625" cap="rnd">
              <a:solidFill>
                <a:srgbClr val="3AB85C"/>
              </a:solidFill>
              <a:prstDash val="solid"/>
              <a:round/>
            </a:ln>
          </p:spPr>
        </p:sp>
        <p:sp>
          <p:nvSpPr>
            <p:cNvPr name="TextBox 5" id="5"/>
            <p:cNvSpPr txBox="true"/>
            <p:nvPr/>
          </p:nvSpPr>
          <p:spPr>
            <a:xfrm>
              <a:off x="0" y="-76200"/>
              <a:ext cx="2191439" cy="649195"/>
            </a:xfrm>
            <a:prstGeom prst="rect">
              <a:avLst/>
            </a:prstGeom>
          </p:spPr>
          <p:txBody>
            <a:bodyPr anchor="ctr" rtlCol="false" tIns="50800" lIns="50800" bIns="50800" rIns="50800"/>
            <a:lstStyle/>
            <a:p>
              <a:pPr algn="ctr">
                <a:lnSpc>
                  <a:spcPts val="5599"/>
                </a:lnSpc>
              </a:pPr>
              <a:r>
                <a:rPr lang="en-US" sz="3999">
                  <a:solidFill>
                    <a:srgbClr val="3AB85C"/>
                  </a:solidFill>
                  <a:latin typeface="Cabin Bold"/>
                </a:rPr>
                <a:t>TECHNOLOGY</a:t>
              </a:r>
            </a:p>
          </p:txBody>
        </p:sp>
      </p:grpSp>
      <p:sp>
        <p:nvSpPr>
          <p:cNvPr name="Freeform 6" id="6"/>
          <p:cNvSpPr/>
          <p:nvPr/>
        </p:nvSpPr>
        <p:spPr>
          <a:xfrm flipH="false" flipV="false" rot="0">
            <a:off x="1445234" y="4429835"/>
            <a:ext cx="996396" cy="996396"/>
          </a:xfrm>
          <a:custGeom>
            <a:avLst/>
            <a:gdLst/>
            <a:ahLst/>
            <a:cxnLst/>
            <a:rect r="r" b="b" t="t" l="l"/>
            <a:pathLst>
              <a:path h="996396" w="996396">
                <a:moveTo>
                  <a:pt x="0" y="0"/>
                </a:moveTo>
                <a:lnTo>
                  <a:pt x="996396" y="0"/>
                </a:lnTo>
                <a:lnTo>
                  <a:pt x="996396" y="996396"/>
                </a:lnTo>
                <a:lnTo>
                  <a:pt x="0" y="996396"/>
                </a:lnTo>
                <a:lnTo>
                  <a:pt x="0" y="0"/>
                </a:lnTo>
                <a:close/>
              </a:path>
            </a:pathLst>
          </a:custGeom>
          <a:blipFill>
            <a:blip r:embed="rId2"/>
            <a:stretch>
              <a:fillRect l="0" t="0" r="0" b="0"/>
            </a:stretch>
          </a:blipFill>
        </p:spPr>
      </p:sp>
      <p:sp>
        <p:nvSpPr>
          <p:cNvPr name="Freeform 7" id="7"/>
          <p:cNvSpPr/>
          <p:nvPr/>
        </p:nvSpPr>
        <p:spPr>
          <a:xfrm flipH="false" flipV="false" rot="0">
            <a:off x="1356970" y="2965978"/>
            <a:ext cx="1158590" cy="1158590"/>
          </a:xfrm>
          <a:custGeom>
            <a:avLst/>
            <a:gdLst/>
            <a:ahLst/>
            <a:cxnLst/>
            <a:rect r="r" b="b" t="t" l="l"/>
            <a:pathLst>
              <a:path h="1158590" w="1158590">
                <a:moveTo>
                  <a:pt x="0" y="0"/>
                </a:moveTo>
                <a:lnTo>
                  <a:pt x="1158590" y="0"/>
                </a:lnTo>
                <a:lnTo>
                  <a:pt x="1158590" y="1158591"/>
                </a:lnTo>
                <a:lnTo>
                  <a:pt x="0" y="1158591"/>
                </a:lnTo>
                <a:lnTo>
                  <a:pt x="0" y="0"/>
                </a:lnTo>
                <a:close/>
              </a:path>
            </a:pathLst>
          </a:custGeom>
          <a:blipFill>
            <a:blip r:embed="rId3"/>
            <a:stretch>
              <a:fillRect l="0" t="0" r="0" b="0"/>
            </a:stretch>
          </a:blipFill>
        </p:spPr>
      </p:sp>
      <p:sp>
        <p:nvSpPr>
          <p:cNvPr name="Freeform 8" id="8"/>
          <p:cNvSpPr/>
          <p:nvPr/>
        </p:nvSpPr>
        <p:spPr>
          <a:xfrm flipH="false" flipV="false" rot="0">
            <a:off x="1445234" y="5864951"/>
            <a:ext cx="1217688" cy="1234070"/>
          </a:xfrm>
          <a:custGeom>
            <a:avLst/>
            <a:gdLst/>
            <a:ahLst/>
            <a:cxnLst/>
            <a:rect r="r" b="b" t="t" l="l"/>
            <a:pathLst>
              <a:path h="1234070" w="1217688">
                <a:moveTo>
                  <a:pt x="0" y="0"/>
                </a:moveTo>
                <a:lnTo>
                  <a:pt x="1217688" y="0"/>
                </a:lnTo>
                <a:lnTo>
                  <a:pt x="1217688" y="1234069"/>
                </a:lnTo>
                <a:lnTo>
                  <a:pt x="0" y="1234069"/>
                </a:lnTo>
                <a:lnTo>
                  <a:pt x="0" y="0"/>
                </a:lnTo>
                <a:close/>
              </a:path>
            </a:pathLst>
          </a:custGeom>
          <a:blipFill>
            <a:blip r:embed="rId4"/>
            <a:stretch>
              <a:fillRect l="0" t="0" r="0" b="0"/>
            </a:stretch>
          </a:blipFill>
        </p:spPr>
      </p:sp>
      <p:sp>
        <p:nvSpPr>
          <p:cNvPr name="Freeform 9" id="9"/>
          <p:cNvSpPr/>
          <p:nvPr/>
        </p:nvSpPr>
        <p:spPr>
          <a:xfrm flipH="false" flipV="false" rot="0">
            <a:off x="1335295" y="7399190"/>
            <a:ext cx="1271950" cy="1068239"/>
          </a:xfrm>
          <a:custGeom>
            <a:avLst/>
            <a:gdLst/>
            <a:ahLst/>
            <a:cxnLst/>
            <a:rect r="r" b="b" t="t" l="l"/>
            <a:pathLst>
              <a:path h="1068239" w="1271950">
                <a:moveTo>
                  <a:pt x="0" y="0"/>
                </a:moveTo>
                <a:lnTo>
                  <a:pt x="1271950" y="0"/>
                </a:lnTo>
                <a:lnTo>
                  <a:pt x="1271950" y="1068239"/>
                </a:lnTo>
                <a:lnTo>
                  <a:pt x="0" y="1068239"/>
                </a:lnTo>
                <a:lnTo>
                  <a:pt x="0" y="0"/>
                </a:lnTo>
                <a:close/>
              </a:path>
            </a:pathLst>
          </a:custGeom>
          <a:blipFill>
            <a:blip r:embed="rId5"/>
            <a:stretch>
              <a:fillRect l="0" t="0" r="0" b="0"/>
            </a:stretch>
          </a:blipFill>
        </p:spPr>
      </p:sp>
      <p:sp>
        <p:nvSpPr>
          <p:cNvPr name="AutoShape 10" id="10"/>
          <p:cNvSpPr/>
          <p:nvPr/>
        </p:nvSpPr>
        <p:spPr>
          <a:xfrm flipV="true">
            <a:off x="1395298" y="5597680"/>
            <a:ext cx="6354910" cy="38097"/>
          </a:xfrm>
          <a:prstGeom prst="line">
            <a:avLst/>
          </a:prstGeom>
          <a:ln cap="rnd" w="76200">
            <a:solidFill>
              <a:srgbClr val="F2F3F4"/>
            </a:solidFill>
            <a:prstDash val="solid"/>
            <a:headEnd type="none" len="sm" w="sm"/>
            <a:tailEnd type="none" len="sm" w="sm"/>
          </a:ln>
        </p:spPr>
      </p:sp>
      <p:sp>
        <p:nvSpPr>
          <p:cNvPr name="AutoShape 11" id="11"/>
          <p:cNvSpPr/>
          <p:nvPr/>
        </p:nvSpPr>
        <p:spPr>
          <a:xfrm flipV="true">
            <a:off x="1445919" y="7175220"/>
            <a:ext cx="6354910" cy="38097"/>
          </a:xfrm>
          <a:prstGeom prst="line">
            <a:avLst/>
          </a:prstGeom>
          <a:ln cap="rnd" w="76200">
            <a:solidFill>
              <a:srgbClr val="F2F3F4"/>
            </a:solidFill>
            <a:prstDash val="solid"/>
            <a:headEnd type="none" len="sm" w="sm"/>
            <a:tailEnd type="none" len="sm" w="sm"/>
          </a:ln>
        </p:spPr>
      </p:sp>
      <p:sp>
        <p:nvSpPr>
          <p:cNvPr name="AutoShape 12" id="12"/>
          <p:cNvSpPr/>
          <p:nvPr/>
        </p:nvSpPr>
        <p:spPr>
          <a:xfrm flipV="true">
            <a:off x="1357198" y="8698738"/>
            <a:ext cx="6354910" cy="38097"/>
          </a:xfrm>
          <a:prstGeom prst="line">
            <a:avLst/>
          </a:prstGeom>
          <a:ln cap="rnd" w="76200">
            <a:solidFill>
              <a:srgbClr val="F2F3F4"/>
            </a:solidFill>
            <a:prstDash val="solid"/>
            <a:headEnd type="none" len="sm" w="sm"/>
            <a:tailEnd type="none" len="sm" w="sm"/>
          </a:ln>
        </p:spPr>
      </p:sp>
      <p:sp>
        <p:nvSpPr>
          <p:cNvPr name="AutoShape 13" id="13"/>
          <p:cNvSpPr/>
          <p:nvPr/>
        </p:nvSpPr>
        <p:spPr>
          <a:xfrm flipV="true">
            <a:off x="10597338" y="4104552"/>
            <a:ext cx="6354910" cy="38097"/>
          </a:xfrm>
          <a:prstGeom prst="line">
            <a:avLst/>
          </a:prstGeom>
          <a:ln cap="rnd" w="76200">
            <a:solidFill>
              <a:srgbClr val="F2F3F4"/>
            </a:solidFill>
            <a:prstDash val="solid"/>
            <a:headEnd type="none" len="sm" w="sm"/>
            <a:tailEnd type="none" len="sm" w="sm"/>
          </a:ln>
        </p:spPr>
      </p:sp>
      <p:sp>
        <p:nvSpPr>
          <p:cNvPr name="AutoShape 14" id="14"/>
          <p:cNvSpPr/>
          <p:nvPr/>
        </p:nvSpPr>
        <p:spPr>
          <a:xfrm flipV="true">
            <a:off x="10621056" y="7083099"/>
            <a:ext cx="6354910" cy="38097"/>
          </a:xfrm>
          <a:prstGeom prst="line">
            <a:avLst/>
          </a:prstGeom>
          <a:ln cap="rnd" w="76200">
            <a:solidFill>
              <a:srgbClr val="F2F3F4"/>
            </a:solidFill>
            <a:prstDash val="solid"/>
            <a:headEnd type="none" len="sm" w="sm"/>
            <a:tailEnd type="none" len="sm" w="sm"/>
          </a:ln>
        </p:spPr>
      </p:sp>
      <p:sp>
        <p:nvSpPr>
          <p:cNvPr name="AutoShape 15" id="15"/>
          <p:cNvSpPr/>
          <p:nvPr/>
        </p:nvSpPr>
        <p:spPr>
          <a:xfrm flipV="true">
            <a:off x="10671677" y="8660639"/>
            <a:ext cx="6354910" cy="38097"/>
          </a:xfrm>
          <a:prstGeom prst="line">
            <a:avLst/>
          </a:prstGeom>
          <a:ln cap="rnd" w="76200">
            <a:solidFill>
              <a:srgbClr val="F2F3F4"/>
            </a:solidFill>
            <a:prstDash val="solid"/>
            <a:headEnd type="none" len="sm" w="sm"/>
            <a:tailEnd type="none" len="sm" w="sm"/>
          </a:ln>
        </p:spPr>
      </p:sp>
      <p:sp>
        <p:nvSpPr>
          <p:cNvPr name="Freeform 16" id="16"/>
          <p:cNvSpPr/>
          <p:nvPr/>
        </p:nvSpPr>
        <p:spPr>
          <a:xfrm flipH="false" flipV="false" rot="0">
            <a:off x="10568758" y="2965978"/>
            <a:ext cx="1365699" cy="1024274"/>
          </a:xfrm>
          <a:custGeom>
            <a:avLst/>
            <a:gdLst/>
            <a:ahLst/>
            <a:cxnLst/>
            <a:rect r="r" b="b" t="t" l="l"/>
            <a:pathLst>
              <a:path h="1024274" w="1365699">
                <a:moveTo>
                  <a:pt x="0" y="0"/>
                </a:moveTo>
                <a:lnTo>
                  <a:pt x="1365700" y="0"/>
                </a:lnTo>
                <a:lnTo>
                  <a:pt x="1365700" y="1024275"/>
                </a:lnTo>
                <a:lnTo>
                  <a:pt x="0" y="1024275"/>
                </a:lnTo>
                <a:lnTo>
                  <a:pt x="0" y="0"/>
                </a:lnTo>
                <a:close/>
              </a:path>
            </a:pathLst>
          </a:custGeom>
          <a:blipFill>
            <a:blip r:embed="rId6"/>
            <a:stretch>
              <a:fillRect l="0" t="0" r="0" b="0"/>
            </a:stretch>
          </a:blipFill>
        </p:spPr>
      </p:sp>
      <p:sp>
        <p:nvSpPr>
          <p:cNvPr name="Freeform 17" id="17"/>
          <p:cNvSpPr/>
          <p:nvPr/>
        </p:nvSpPr>
        <p:spPr>
          <a:xfrm flipH="false" flipV="false" rot="0">
            <a:off x="10799595" y="5904092"/>
            <a:ext cx="1089086" cy="1141478"/>
          </a:xfrm>
          <a:custGeom>
            <a:avLst/>
            <a:gdLst/>
            <a:ahLst/>
            <a:cxnLst/>
            <a:rect r="r" b="b" t="t" l="l"/>
            <a:pathLst>
              <a:path h="1141478" w="1089086">
                <a:moveTo>
                  <a:pt x="0" y="0"/>
                </a:moveTo>
                <a:lnTo>
                  <a:pt x="1089085" y="0"/>
                </a:lnTo>
                <a:lnTo>
                  <a:pt x="1089085" y="1141477"/>
                </a:lnTo>
                <a:lnTo>
                  <a:pt x="0" y="1141477"/>
                </a:lnTo>
                <a:lnTo>
                  <a:pt x="0" y="0"/>
                </a:lnTo>
                <a:close/>
              </a:path>
            </a:pathLst>
          </a:custGeom>
          <a:blipFill>
            <a:blip r:embed="rId7"/>
            <a:stretch>
              <a:fillRect l="0" t="0" r="0" b="0"/>
            </a:stretch>
          </a:blipFill>
        </p:spPr>
      </p:sp>
      <p:sp>
        <p:nvSpPr>
          <p:cNvPr name="Freeform 18" id="18"/>
          <p:cNvSpPr/>
          <p:nvPr/>
        </p:nvSpPr>
        <p:spPr>
          <a:xfrm flipH="false" flipV="false" rot="0">
            <a:off x="10799595" y="7235496"/>
            <a:ext cx="1190338" cy="1319163"/>
          </a:xfrm>
          <a:custGeom>
            <a:avLst/>
            <a:gdLst/>
            <a:ahLst/>
            <a:cxnLst/>
            <a:rect r="r" b="b" t="t" l="l"/>
            <a:pathLst>
              <a:path h="1319163" w="1190338">
                <a:moveTo>
                  <a:pt x="0" y="0"/>
                </a:moveTo>
                <a:lnTo>
                  <a:pt x="1190338" y="0"/>
                </a:lnTo>
                <a:lnTo>
                  <a:pt x="1190338" y="1319163"/>
                </a:lnTo>
                <a:lnTo>
                  <a:pt x="0" y="1319163"/>
                </a:lnTo>
                <a:lnTo>
                  <a:pt x="0" y="0"/>
                </a:lnTo>
                <a:close/>
              </a:path>
            </a:pathLst>
          </a:custGeom>
          <a:blipFill>
            <a:blip r:embed="rId8"/>
            <a:stretch>
              <a:fillRect l="0" t="0" r="0" b="0"/>
            </a:stretch>
          </a:blipFill>
        </p:spPr>
      </p:sp>
      <p:sp>
        <p:nvSpPr>
          <p:cNvPr name="TextBox 19" id="19"/>
          <p:cNvSpPr txBox="true"/>
          <p:nvPr/>
        </p:nvSpPr>
        <p:spPr>
          <a:xfrm rot="0">
            <a:off x="2942526" y="4558463"/>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Spring boot</a:t>
            </a:r>
          </a:p>
        </p:txBody>
      </p:sp>
      <p:sp>
        <p:nvSpPr>
          <p:cNvPr name="TextBox 20" id="20"/>
          <p:cNvSpPr txBox="true"/>
          <p:nvPr/>
        </p:nvSpPr>
        <p:spPr>
          <a:xfrm rot="0">
            <a:off x="2942526" y="3214098"/>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Nextjs 14</a:t>
            </a:r>
          </a:p>
        </p:txBody>
      </p:sp>
      <p:sp>
        <p:nvSpPr>
          <p:cNvPr name="TextBox 21" id="21"/>
          <p:cNvSpPr txBox="true"/>
          <p:nvPr/>
        </p:nvSpPr>
        <p:spPr>
          <a:xfrm rot="0">
            <a:off x="2942526" y="6112415"/>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Microservices</a:t>
            </a:r>
          </a:p>
        </p:txBody>
      </p:sp>
      <p:sp>
        <p:nvSpPr>
          <p:cNvPr name="TextBox 22" id="22"/>
          <p:cNvSpPr txBox="true"/>
          <p:nvPr/>
        </p:nvSpPr>
        <p:spPr>
          <a:xfrm rot="0">
            <a:off x="2942526" y="7632990"/>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Docker</a:t>
            </a:r>
          </a:p>
        </p:txBody>
      </p:sp>
      <p:sp>
        <p:nvSpPr>
          <p:cNvPr name="TextBox 23" id="23"/>
          <p:cNvSpPr txBox="true"/>
          <p:nvPr/>
        </p:nvSpPr>
        <p:spPr>
          <a:xfrm rot="0">
            <a:off x="12168284" y="6043882"/>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MongoDb</a:t>
            </a:r>
          </a:p>
        </p:txBody>
      </p:sp>
      <p:sp>
        <p:nvSpPr>
          <p:cNvPr name="TextBox 24" id="24"/>
          <p:cNvSpPr txBox="true"/>
          <p:nvPr/>
        </p:nvSpPr>
        <p:spPr>
          <a:xfrm rot="0">
            <a:off x="12094173" y="3108357"/>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Web Socket</a:t>
            </a:r>
          </a:p>
        </p:txBody>
      </p:sp>
      <p:sp>
        <p:nvSpPr>
          <p:cNvPr name="TextBox 25" id="25"/>
          <p:cNvSpPr txBox="true"/>
          <p:nvPr/>
        </p:nvSpPr>
        <p:spPr>
          <a:xfrm rot="0">
            <a:off x="12168284" y="7597834"/>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MySql</a:t>
            </a:r>
          </a:p>
        </p:txBody>
      </p:sp>
      <p:sp>
        <p:nvSpPr>
          <p:cNvPr name="Freeform 26" id="26"/>
          <p:cNvSpPr/>
          <p:nvPr/>
        </p:nvSpPr>
        <p:spPr>
          <a:xfrm flipH="false" flipV="false" rot="0">
            <a:off x="10814205" y="4291188"/>
            <a:ext cx="1084660" cy="1078304"/>
          </a:xfrm>
          <a:custGeom>
            <a:avLst/>
            <a:gdLst/>
            <a:ahLst/>
            <a:cxnLst/>
            <a:rect r="r" b="b" t="t" l="l"/>
            <a:pathLst>
              <a:path h="1078304" w="1084660">
                <a:moveTo>
                  <a:pt x="0" y="0"/>
                </a:moveTo>
                <a:lnTo>
                  <a:pt x="1084660" y="0"/>
                </a:lnTo>
                <a:lnTo>
                  <a:pt x="1084660" y="1078305"/>
                </a:lnTo>
                <a:lnTo>
                  <a:pt x="0" y="1078305"/>
                </a:lnTo>
                <a:lnTo>
                  <a:pt x="0" y="0"/>
                </a:lnTo>
                <a:close/>
              </a:path>
            </a:pathLst>
          </a:custGeom>
          <a:blipFill>
            <a:blip r:embed="rId9"/>
            <a:stretch>
              <a:fillRect l="0" t="0" r="0" b="0"/>
            </a:stretch>
          </a:blipFill>
        </p:spPr>
      </p:sp>
      <p:sp>
        <p:nvSpPr>
          <p:cNvPr name="AutoShape 27" id="27"/>
          <p:cNvSpPr/>
          <p:nvPr/>
        </p:nvSpPr>
        <p:spPr>
          <a:xfrm flipV="true">
            <a:off x="10597567" y="5484995"/>
            <a:ext cx="6354910" cy="38097"/>
          </a:xfrm>
          <a:prstGeom prst="line">
            <a:avLst/>
          </a:prstGeom>
          <a:ln cap="rnd" w="76200">
            <a:solidFill>
              <a:srgbClr val="F2F3F4"/>
            </a:solidFill>
            <a:prstDash val="solid"/>
            <a:headEnd type="none" len="sm" w="sm"/>
            <a:tailEnd type="none" len="sm" w="sm"/>
          </a:ln>
        </p:spPr>
      </p:sp>
      <p:sp>
        <p:nvSpPr>
          <p:cNvPr name="TextBox 28" id="28"/>
          <p:cNvSpPr txBox="true"/>
          <p:nvPr/>
        </p:nvSpPr>
        <p:spPr>
          <a:xfrm rot="0">
            <a:off x="12234145" y="4422375"/>
            <a:ext cx="3459297" cy="662941"/>
          </a:xfrm>
          <a:prstGeom prst="rect">
            <a:avLst/>
          </a:prstGeom>
        </p:spPr>
        <p:txBody>
          <a:bodyPr anchor="t" rtlCol="false" tIns="0" lIns="0" bIns="0" rIns="0">
            <a:spAutoFit/>
          </a:bodyPr>
          <a:lstStyle/>
          <a:p>
            <a:pPr algn="l">
              <a:lnSpc>
                <a:spcPts val="5459"/>
              </a:lnSpc>
            </a:pPr>
            <a:r>
              <a:rPr lang="en-US" sz="3899">
                <a:solidFill>
                  <a:srgbClr val="0E2C4B"/>
                </a:solidFill>
                <a:latin typeface="Muli"/>
              </a:rPr>
              <a:t>Elasticsearch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4379723"/>
            <a:ext cx="5033385" cy="5098454"/>
            <a:chOff x="0" y="0"/>
            <a:chExt cx="4026708" cy="4078763"/>
          </a:xfrm>
        </p:grpSpPr>
        <p:sp>
          <p:nvSpPr>
            <p:cNvPr name="Freeform 3" id="3"/>
            <p:cNvSpPr/>
            <p:nvPr/>
          </p:nvSpPr>
          <p:spPr>
            <a:xfrm flipH="false" flipV="false" rot="0">
              <a:off x="0" y="0"/>
              <a:ext cx="4026708" cy="4078763"/>
            </a:xfrm>
            <a:custGeom>
              <a:avLst/>
              <a:gdLst/>
              <a:ahLst/>
              <a:cxnLst/>
              <a:rect r="r" b="b" t="t" l="l"/>
              <a:pathLst>
                <a:path h="4078763" w="4026708">
                  <a:moveTo>
                    <a:pt x="3902248" y="4078763"/>
                  </a:moveTo>
                  <a:lnTo>
                    <a:pt x="124460" y="4078763"/>
                  </a:lnTo>
                  <a:cubicBezTo>
                    <a:pt x="55880" y="4078763"/>
                    <a:pt x="0" y="4022883"/>
                    <a:pt x="0" y="3954303"/>
                  </a:cubicBezTo>
                  <a:lnTo>
                    <a:pt x="0" y="124460"/>
                  </a:lnTo>
                  <a:cubicBezTo>
                    <a:pt x="0" y="55880"/>
                    <a:pt x="55880" y="0"/>
                    <a:pt x="124460" y="0"/>
                  </a:cubicBezTo>
                  <a:lnTo>
                    <a:pt x="3902248" y="0"/>
                  </a:lnTo>
                  <a:cubicBezTo>
                    <a:pt x="3970828" y="0"/>
                    <a:pt x="4026708" y="55880"/>
                    <a:pt x="4026708" y="124460"/>
                  </a:cubicBezTo>
                  <a:lnTo>
                    <a:pt x="4026708" y="3954303"/>
                  </a:lnTo>
                  <a:cubicBezTo>
                    <a:pt x="4026708" y="4022883"/>
                    <a:pt x="3970828" y="4078763"/>
                    <a:pt x="3902248" y="4078763"/>
                  </a:cubicBezTo>
                  <a:close/>
                </a:path>
              </a:pathLst>
            </a:custGeom>
            <a:solidFill>
              <a:srgbClr val="FFFFFF"/>
            </a:solidFill>
          </p:spPr>
        </p:sp>
      </p:grpSp>
      <p:grpSp>
        <p:nvGrpSpPr>
          <p:cNvPr name="Group 4" id="4"/>
          <p:cNvGrpSpPr/>
          <p:nvPr/>
        </p:nvGrpSpPr>
        <p:grpSpPr>
          <a:xfrm rot="0">
            <a:off x="6627308" y="4379723"/>
            <a:ext cx="5033385" cy="4878154"/>
            <a:chOff x="0" y="0"/>
            <a:chExt cx="4026708" cy="3902523"/>
          </a:xfrm>
        </p:grpSpPr>
        <p:sp>
          <p:nvSpPr>
            <p:cNvPr name="Freeform 5" id="5"/>
            <p:cNvSpPr/>
            <p:nvPr/>
          </p:nvSpPr>
          <p:spPr>
            <a:xfrm flipH="false" flipV="false" rot="0">
              <a:off x="0" y="0"/>
              <a:ext cx="4026708" cy="3902523"/>
            </a:xfrm>
            <a:custGeom>
              <a:avLst/>
              <a:gdLst/>
              <a:ahLst/>
              <a:cxnLst/>
              <a:rect r="r" b="b" t="t" l="l"/>
              <a:pathLst>
                <a:path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name="Group 6" id="6"/>
          <p:cNvGrpSpPr/>
          <p:nvPr/>
        </p:nvGrpSpPr>
        <p:grpSpPr>
          <a:xfrm rot="0">
            <a:off x="12225915" y="4379723"/>
            <a:ext cx="5033385" cy="4878154"/>
            <a:chOff x="0" y="0"/>
            <a:chExt cx="4026708" cy="3902523"/>
          </a:xfrm>
        </p:grpSpPr>
        <p:sp>
          <p:nvSpPr>
            <p:cNvPr name="Freeform 7" id="7"/>
            <p:cNvSpPr/>
            <p:nvPr/>
          </p:nvSpPr>
          <p:spPr>
            <a:xfrm flipH="false" flipV="false" rot="0">
              <a:off x="0" y="0"/>
              <a:ext cx="4026708" cy="3902523"/>
            </a:xfrm>
            <a:custGeom>
              <a:avLst/>
              <a:gdLst/>
              <a:ahLst/>
              <a:cxnLst/>
              <a:rect r="r" b="b" t="t" l="l"/>
              <a:pathLst>
                <a:path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name="Group 8" id="8"/>
          <p:cNvGrpSpPr/>
          <p:nvPr/>
        </p:nvGrpSpPr>
        <p:grpSpPr>
          <a:xfrm rot="0">
            <a:off x="6979367" y="3457329"/>
            <a:ext cx="1917567" cy="1686171"/>
            <a:chOff x="0" y="0"/>
            <a:chExt cx="2556756" cy="2248228"/>
          </a:xfrm>
        </p:grpSpPr>
        <p:sp>
          <p:nvSpPr>
            <p:cNvPr name="Freeform 9" id="9"/>
            <p:cNvSpPr/>
            <p:nvPr/>
          </p:nvSpPr>
          <p:spPr>
            <a:xfrm flipH="true" flipV="false" rot="0">
              <a:off x="0" y="1650242"/>
              <a:ext cx="1722890" cy="597986"/>
            </a:xfrm>
            <a:custGeom>
              <a:avLst/>
              <a:gdLst/>
              <a:ahLst/>
              <a:cxnLst/>
              <a:rect r="r" b="b" t="t" l="l"/>
              <a:pathLst>
                <a:path h="597986" w="1722890">
                  <a:moveTo>
                    <a:pt x="1722890" y="0"/>
                  </a:moveTo>
                  <a:lnTo>
                    <a:pt x="0" y="0"/>
                  </a:lnTo>
                  <a:lnTo>
                    <a:pt x="0" y="597986"/>
                  </a:lnTo>
                  <a:lnTo>
                    <a:pt x="1722890" y="597986"/>
                  </a:lnTo>
                  <a:lnTo>
                    <a:pt x="1722890" y="0"/>
                  </a:lnTo>
                  <a:close/>
                </a:path>
              </a:pathLst>
            </a:custGeom>
            <a:blipFill>
              <a:blip r:embed="rId2">
                <a:alphaModFix amt="51000"/>
              </a:blip>
              <a:stretch>
                <a:fillRect l="0" t="0" r="0" b="0"/>
              </a:stretch>
            </a:blipFill>
          </p:spPr>
        </p:sp>
        <p:sp>
          <p:nvSpPr>
            <p:cNvPr name="Freeform 10" id="10"/>
            <p:cNvSpPr/>
            <p:nvPr/>
          </p:nvSpPr>
          <p:spPr>
            <a:xfrm flipH="false" flipV="false" rot="0">
              <a:off x="444035" y="0"/>
              <a:ext cx="2112722" cy="2120664"/>
            </a:xfrm>
            <a:custGeom>
              <a:avLst/>
              <a:gdLst/>
              <a:ahLst/>
              <a:cxnLst/>
              <a:rect r="r" b="b" t="t" l="l"/>
              <a:pathLst>
                <a:path h="2120664" w="2112722">
                  <a:moveTo>
                    <a:pt x="0" y="0"/>
                  </a:moveTo>
                  <a:lnTo>
                    <a:pt x="2112721" y="0"/>
                  </a:lnTo>
                  <a:lnTo>
                    <a:pt x="2112721" y="2120664"/>
                  </a:lnTo>
                  <a:lnTo>
                    <a:pt x="0" y="2120664"/>
                  </a:lnTo>
                  <a:lnTo>
                    <a:pt x="0" y="0"/>
                  </a:lnTo>
                  <a:close/>
                </a:path>
              </a:pathLst>
            </a:custGeom>
            <a:blipFill>
              <a:blip r:embed="rId3"/>
              <a:stretch>
                <a:fillRect l="0" t="0" r="0" b="0"/>
              </a:stretch>
            </a:blipFill>
          </p:spPr>
        </p:sp>
      </p:grpSp>
      <p:sp>
        <p:nvSpPr>
          <p:cNvPr name="Freeform 11" id="11"/>
          <p:cNvSpPr/>
          <p:nvPr/>
        </p:nvSpPr>
        <p:spPr>
          <a:xfrm flipH="false" flipV="false" rot="0">
            <a:off x="2571774" y="3711618"/>
            <a:ext cx="1098298" cy="1135458"/>
          </a:xfrm>
          <a:custGeom>
            <a:avLst/>
            <a:gdLst/>
            <a:ahLst/>
            <a:cxnLst/>
            <a:rect r="r" b="b" t="t" l="l"/>
            <a:pathLst>
              <a:path h="1135458" w="1098298">
                <a:moveTo>
                  <a:pt x="0" y="0"/>
                </a:moveTo>
                <a:lnTo>
                  <a:pt x="1098298" y="0"/>
                </a:lnTo>
                <a:lnTo>
                  <a:pt x="1098298" y="1135458"/>
                </a:lnTo>
                <a:lnTo>
                  <a:pt x="0" y="1135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575092" y="3304622"/>
            <a:ext cx="1949450" cy="1949450"/>
          </a:xfrm>
          <a:custGeom>
            <a:avLst/>
            <a:gdLst/>
            <a:ahLst/>
            <a:cxnLst/>
            <a:rect r="r" b="b" t="t" l="l"/>
            <a:pathLst>
              <a:path h="1949450" w="1949450">
                <a:moveTo>
                  <a:pt x="0" y="0"/>
                </a:moveTo>
                <a:lnTo>
                  <a:pt x="1949450" y="0"/>
                </a:lnTo>
                <a:lnTo>
                  <a:pt x="1949450" y="1949450"/>
                </a:lnTo>
                <a:lnTo>
                  <a:pt x="0" y="1949450"/>
                </a:lnTo>
                <a:lnTo>
                  <a:pt x="0" y="0"/>
                </a:lnTo>
                <a:close/>
              </a:path>
            </a:pathLst>
          </a:custGeom>
          <a:blipFill>
            <a:blip r:embed="rId6"/>
            <a:stretch>
              <a:fillRect l="0" t="0" r="0" b="0"/>
            </a:stretch>
          </a:blipFill>
        </p:spPr>
      </p:sp>
      <p:grpSp>
        <p:nvGrpSpPr>
          <p:cNvPr name="Group 13" id="13"/>
          <p:cNvGrpSpPr/>
          <p:nvPr/>
        </p:nvGrpSpPr>
        <p:grpSpPr>
          <a:xfrm rot="0">
            <a:off x="4452498" y="1201460"/>
            <a:ext cx="12084767" cy="1721259"/>
            <a:chOff x="0" y="0"/>
            <a:chExt cx="16113022" cy="2295012"/>
          </a:xfrm>
        </p:grpSpPr>
        <p:sp>
          <p:nvSpPr>
            <p:cNvPr name="TextBox 14" id="14"/>
            <p:cNvSpPr txBox="true"/>
            <p:nvPr/>
          </p:nvSpPr>
          <p:spPr>
            <a:xfrm rot="0">
              <a:off x="0" y="0"/>
              <a:ext cx="16113022" cy="1409700"/>
            </a:xfrm>
            <a:prstGeom prst="rect">
              <a:avLst/>
            </a:prstGeom>
          </p:spPr>
          <p:txBody>
            <a:bodyPr anchor="t" rtlCol="false" tIns="0" lIns="0" bIns="0" rIns="0">
              <a:spAutoFit/>
            </a:bodyPr>
            <a:lstStyle/>
            <a:p>
              <a:pPr algn="l">
                <a:lnSpc>
                  <a:spcPts val="8400"/>
                </a:lnSpc>
              </a:pPr>
              <a:r>
                <a:rPr lang="en-US" sz="7000">
                  <a:solidFill>
                    <a:srgbClr val="0E2C4B"/>
                  </a:solidFill>
                  <a:latin typeface="Muli Ultra-Bold"/>
                </a:rPr>
                <a:t>Project Highlights</a:t>
              </a:r>
            </a:p>
          </p:txBody>
        </p:sp>
        <p:sp>
          <p:nvSpPr>
            <p:cNvPr name="TextBox 15" id="15"/>
            <p:cNvSpPr txBox="true"/>
            <p:nvPr/>
          </p:nvSpPr>
          <p:spPr>
            <a:xfrm rot="0">
              <a:off x="0" y="1750253"/>
              <a:ext cx="16113022" cy="549275"/>
            </a:xfrm>
            <a:prstGeom prst="rect">
              <a:avLst/>
            </a:prstGeom>
          </p:spPr>
          <p:txBody>
            <a:bodyPr anchor="t" rtlCol="false" tIns="0" lIns="0" bIns="0" rIns="0">
              <a:spAutoFit/>
            </a:bodyPr>
            <a:lstStyle/>
            <a:p>
              <a:pPr algn="l">
                <a:lnSpc>
                  <a:spcPts val="3360"/>
                </a:lnSpc>
              </a:pPr>
            </a:p>
          </p:txBody>
        </p:sp>
      </p:grpSp>
      <p:grpSp>
        <p:nvGrpSpPr>
          <p:cNvPr name="Group 16" id="16"/>
          <p:cNvGrpSpPr/>
          <p:nvPr/>
        </p:nvGrpSpPr>
        <p:grpSpPr>
          <a:xfrm rot="0">
            <a:off x="1210584" y="5406779"/>
            <a:ext cx="4669616" cy="3358509"/>
            <a:chOff x="0" y="0"/>
            <a:chExt cx="6226155" cy="4478012"/>
          </a:xfrm>
        </p:grpSpPr>
        <p:sp>
          <p:nvSpPr>
            <p:cNvPr name="TextBox 17" id="17"/>
            <p:cNvSpPr txBox="true"/>
            <p:nvPr/>
          </p:nvSpPr>
          <p:spPr>
            <a:xfrm rot="0">
              <a:off x="0" y="-38100"/>
              <a:ext cx="6226155" cy="477174"/>
            </a:xfrm>
            <a:prstGeom prst="rect">
              <a:avLst/>
            </a:prstGeom>
          </p:spPr>
          <p:txBody>
            <a:bodyPr anchor="t" rtlCol="false" tIns="0" lIns="0" bIns="0" rIns="0">
              <a:spAutoFit/>
            </a:bodyPr>
            <a:lstStyle/>
            <a:p>
              <a:pPr algn="l">
                <a:lnSpc>
                  <a:spcPts val="3079"/>
                </a:lnSpc>
              </a:pPr>
              <a:r>
                <a:rPr lang="en-US" sz="2200">
                  <a:solidFill>
                    <a:srgbClr val="0E2C4B"/>
                  </a:solidFill>
                  <a:latin typeface="Muli Ultra-Bold"/>
                </a:rPr>
                <a:t>FLEXIBILITY AND SCALABILITY</a:t>
              </a:r>
            </a:p>
          </p:txBody>
        </p:sp>
        <p:sp>
          <p:nvSpPr>
            <p:cNvPr name="TextBox 18" id="18"/>
            <p:cNvSpPr txBox="true"/>
            <p:nvPr/>
          </p:nvSpPr>
          <p:spPr>
            <a:xfrm rot="0">
              <a:off x="0" y="937252"/>
              <a:ext cx="6226155" cy="3608493"/>
            </a:xfrm>
            <a:prstGeom prst="rect">
              <a:avLst/>
            </a:prstGeom>
          </p:spPr>
          <p:txBody>
            <a:bodyPr anchor="t" rtlCol="false" tIns="0" lIns="0" bIns="0" rIns="0">
              <a:spAutoFit/>
            </a:bodyPr>
            <a:lstStyle/>
            <a:p>
              <a:pPr algn="l">
                <a:lnSpc>
                  <a:spcPts val="3079"/>
                </a:lnSpc>
              </a:pPr>
              <a:r>
                <a:rPr lang="en-US" sz="2200">
                  <a:solidFill>
                    <a:srgbClr val="0E2C4B"/>
                  </a:solidFill>
                  <a:latin typeface="Muli"/>
                </a:rPr>
                <a:t>The microservices architecture helps the project scale easily by dividing functionalities and services into small, independent modules. This allows scaling to only expand the necessary parts of the system without affecting others."</a:t>
              </a:r>
            </a:p>
          </p:txBody>
        </p:sp>
      </p:grpSp>
      <p:grpSp>
        <p:nvGrpSpPr>
          <p:cNvPr name="Group 19" id="19"/>
          <p:cNvGrpSpPr/>
          <p:nvPr/>
        </p:nvGrpSpPr>
        <p:grpSpPr>
          <a:xfrm rot="0">
            <a:off x="6807925" y="5406779"/>
            <a:ext cx="4672149" cy="1418922"/>
            <a:chOff x="0" y="0"/>
            <a:chExt cx="6229532" cy="1891896"/>
          </a:xfrm>
        </p:grpSpPr>
        <p:sp>
          <p:nvSpPr>
            <p:cNvPr name="TextBox 20" id="20"/>
            <p:cNvSpPr txBox="true"/>
            <p:nvPr/>
          </p:nvSpPr>
          <p:spPr>
            <a:xfrm rot="0">
              <a:off x="0" y="-38100"/>
              <a:ext cx="6229532" cy="477174"/>
            </a:xfrm>
            <a:prstGeom prst="rect">
              <a:avLst/>
            </a:prstGeom>
          </p:spPr>
          <p:txBody>
            <a:bodyPr anchor="t" rtlCol="false" tIns="0" lIns="0" bIns="0" rIns="0">
              <a:spAutoFit/>
            </a:bodyPr>
            <a:lstStyle/>
            <a:p>
              <a:pPr algn="l">
                <a:lnSpc>
                  <a:spcPts val="3079"/>
                </a:lnSpc>
              </a:pPr>
              <a:r>
                <a:rPr lang="en-US" sz="2200">
                  <a:solidFill>
                    <a:srgbClr val="0E2C4B"/>
                  </a:solidFill>
                  <a:latin typeface="Muli Ultra-Bold"/>
                </a:rPr>
                <a:t>REAL-TIME DATA PROCESSING</a:t>
              </a:r>
            </a:p>
          </p:txBody>
        </p:sp>
        <p:sp>
          <p:nvSpPr>
            <p:cNvPr name="TextBox 21" id="21"/>
            <p:cNvSpPr txBox="true"/>
            <p:nvPr/>
          </p:nvSpPr>
          <p:spPr>
            <a:xfrm rot="0">
              <a:off x="0" y="941936"/>
              <a:ext cx="6229532" cy="1525693"/>
            </a:xfrm>
            <a:prstGeom prst="rect">
              <a:avLst/>
            </a:prstGeom>
          </p:spPr>
          <p:txBody>
            <a:bodyPr anchor="t" rtlCol="false" tIns="0" lIns="0" bIns="0" rIns="0">
              <a:spAutoFit/>
            </a:bodyPr>
            <a:lstStyle/>
            <a:p>
              <a:pPr algn="l">
                <a:lnSpc>
                  <a:spcPts val="3079"/>
                </a:lnSpc>
              </a:pPr>
              <a:r>
                <a:rPr lang="en-US" sz="2200">
                  <a:solidFill>
                    <a:srgbClr val="0E2C4B"/>
                  </a:solidFill>
                  <a:latin typeface="Muli"/>
                </a:rPr>
                <a:t>Processing real-time data and providing quick search results and responses to users.</a:t>
              </a:r>
            </a:p>
          </p:txBody>
        </p:sp>
      </p:grpSp>
      <p:grpSp>
        <p:nvGrpSpPr>
          <p:cNvPr name="Group 22" id="22"/>
          <p:cNvGrpSpPr/>
          <p:nvPr/>
        </p:nvGrpSpPr>
        <p:grpSpPr>
          <a:xfrm rot="0">
            <a:off x="12584617" y="5406779"/>
            <a:ext cx="4310914" cy="2197094"/>
            <a:chOff x="0" y="0"/>
            <a:chExt cx="5747885" cy="2929459"/>
          </a:xfrm>
        </p:grpSpPr>
        <p:sp>
          <p:nvSpPr>
            <p:cNvPr name="TextBox 23" id="23"/>
            <p:cNvSpPr txBox="true"/>
            <p:nvPr/>
          </p:nvSpPr>
          <p:spPr>
            <a:xfrm rot="0">
              <a:off x="0" y="-38100"/>
              <a:ext cx="5747885" cy="477174"/>
            </a:xfrm>
            <a:prstGeom prst="rect">
              <a:avLst/>
            </a:prstGeom>
          </p:spPr>
          <p:txBody>
            <a:bodyPr anchor="t" rtlCol="false" tIns="0" lIns="0" bIns="0" rIns="0">
              <a:spAutoFit/>
            </a:bodyPr>
            <a:lstStyle/>
            <a:p>
              <a:pPr algn="l">
                <a:lnSpc>
                  <a:spcPts val="3079"/>
                </a:lnSpc>
              </a:pPr>
              <a:r>
                <a:rPr lang="en-US" sz="2200">
                  <a:solidFill>
                    <a:srgbClr val="0E2C4B"/>
                  </a:solidFill>
                  <a:latin typeface="Muli Ultra-Bold"/>
                </a:rPr>
                <a:t>PIONEERING IN THE FIELD</a:t>
              </a:r>
            </a:p>
          </p:txBody>
        </p:sp>
        <p:sp>
          <p:nvSpPr>
            <p:cNvPr name="TextBox 24" id="24"/>
            <p:cNvSpPr txBox="true"/>
            <p:nvPr/>
          </p:nvSpPr>
          <p:spPr>
            <a:xfrm rot="0">
              <a:off x="0" y="937252"/>
              <a:ext cx="5747885" cy="2046394"/>
            </a:xfrm>
            <a:prstGeom prst="rect">
              <a:avLst/>
            </a:prstGeom>
          </p:spPr>
          <p:txBody>
            <a:bodyPr anchor="t" rtlCol="false" tIns="0" lIns="0" bIns="0" rIns="0">
              <a:spAutoFit/>
            </a:bodyPr>
            <a:lstStyle/>
            <a:p>
              <a:pPr algn="l">
                <a:lnSpc>
                  <a:spcPts val="3079"/>
                </a:lnSpc>
              </a:pPr>
              <a:r>
                <a:rPr lang="en-US" sz="2200">
                  <a:solidFill>
                    <a:srgbClr val="0E2C4B"/>
                  </a:solidFill>
                  <a:latin typeface="Muli"/>
                </a:rPr>
                <a:t>The first application in the market focusing on providing a connectivity and booking environment within this field.</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466EEF"/>
        </a:solidFill>
      </p:bgPr>
    </p:bg>
    <p:spTree>
      <p:nvGrpSpPr>
        <p:cNvPr id="1" name=""/>
        <p:cNvGrpSpPr/>
        <p:nvPr/>
      </p:nvGrpSpPr>
      <p:grpSpPr>
        <a:xfrm>
          <a:off x="0" y="0"/>
          <a:ext cx="0" cy="0"/>
          <a:chOff x="0" y="0"/>
          <a:chExt cx="0" cy="0"/>
        </a:xfrm>
      </p:grpSpPr>
      <p:grpSp>
        <p:nvGrpSpPr>
          <p:cNvPr name="Group 2" id="2"/>
          <p:cNvGrpSpPr/>
          <p:nvPr/>
        </p:nvGrpSpPr>
        <p:grpSpPr>
          <a:xfrm rot="0">
            <a:off x="-149263" y="-841322"/>
            <a:ext cx="18586525" cy="12252852"/>
            <a:chOff x="0" y="0"/>
            <a:chExt cx="24782033" cy="16337136"/>
          </a:xfrm>
        </p:grpSpPr>
        <p:grpSp>
          <p:nvGrpSpPr>
            <p:cNvPr name="Group 3" id="3"/>
            <p:cNvGrpSpPr/>
            <p:nvPr/>
          </p:nvGrpSpPr>
          <p:grpSpPr>
            <a:xfrm rot="-5400000">
              <a:off x="4758185" y="-4758185"/>
              <a:ext cx="15265663" cy="24782033"/>
              <a:chOff x="0" y="0"/>
              <a:chExt cx="3290570" cy="3204210"/>
            </a:xfrm>
          </p:grpSpPr>
          <p:sp>
            <p:nvSpPr>
              <p:cNvPr name="Freeform 4" id="4"/>
              <p:cNvSpPr/>
              <p:nvPr/>
            </p:nvSpPr>
            <p:spPr>
              <a:xfrm flipH="false" flipV="false" rot="0">
                <a:off x="0" y="0"/>
                <a:ext cx="6750569" cy="9906344"/>
              </a:xfrm>
              <a:custGeom>
                <a:avLst/>
                <a:gdLst/>
                <a:ahLst/>
                <a:cxnLst/>
                <a:rect r="r" b="b" t="t" l="l"/>
                <a:pathLst>
                  <a:path h="9906344" w="6750569">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90"/>
                    </a:lnTo>
                    <a:lnTo>
                      <a:pt x="6750569" y="4420690"/>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name="Group 5" id="5"/>
            <p:cNvGrpSpPr/>
            <p:nvPr/>
          </p:nvGrpSpPr>
          <p:grpSpPr>
            <a:xfrm rot="-10800000">
              <a:off x="88900" y="1729900"/>
              <a:ext cx="24693133" cy="14607236"/>
              <a:chOff x="0" y="0"/>
              <a:chExt cx="3290570" cy="3204210"/>
            </a:xfrm>
          </p:grpSpPr>
          <p:sp>
            <p:nvSpPr>
              <p:cNvPr name="Freeform 6" id="6"/>
              <p:cNvSpPr/>
              <p:nvPr/>
            </p:nvSpPr>
            <p:spPr>
              <a:xfrm flipH="false" flipV="false" rot="0">
                <a:off x="0" y="0"/>
                <a:ext cx="10919454" cy="5837825"/>
              </a:xfrm>
              <a:custGeom>
                <a:avLst/>
                <a:gdLst/>
                <a:ahLst/>
                <a:cxnLst/>
                <a:rect r="r" b="b" t="t" l="l"/>
                <a:pathLst>
                  <a:path h="5837825" w="10919454">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name="Group 7" id="7"/>
          <p:cNvGrpSpPr/>
          <p:nvPr/>
        </p:nvGrpSpPr>
        <p:grpSpPr>
          <a:xfrm rot="0">
            <a:off x="365837" y="416016"/>
            <a:ext cx="17503627" cy="1928008"/>
            <a:chOff x="0" y="0"/>
            <a:chExt cx="10049442" cy="1106937"/>
          </a:xfrm>
        </p:grpSpPr>
        <p:sp>
          <p:nvSpPr>
            <p:cNvPr name="Freeform 8" id="8"/>
            <p:cNvSpPr/>
            <p:nvPr/>
          </p:nvSpPr>
          <p:spPr>
            <a:xfrm flipH="false" flipV="false" rot="0">
              <a:off x="80010" y="80010"/>
              <a:ext cx="9956732" cy="1014227"/>
            </a:xfrm>
            <a:custGeom>
              <a:avLst/>
              <a:gdLst/>
              <a:ahLst/>
              <a:cxnLst/>
              <a:rect r="r" b="b" t="t" l="l"/>
              <a:pathLst>
                <a:path h="1014227" w="9956732">
                  <a:moveTo>
                    <a:pt x="0" y="959617"/>
                  </a:moveTo>
                  <a:lnTo>
                    <a:pt x="0" y="1014227"/>
                  </a:lnTo>
                  <a:lnTo>
                    <a:pt x="9956732" y="1014227"/>
                  </a:lnTo>
                  <a:lnTo>
                    <a:pt x="9956732" y="0"/>
                  </a:lnTo>
                  <a:lnTo>
                    <a:pt x="9902123" y="0"/>
                  </a:lnTo>
                  <a:lnTo>
                    <a:pt x="9902123" y="959617"/>
                  </a:lnTo>
                  <a:close/>
                </a:path>
              </a:pathLst>
            </a:custGeom>
            <a:solidFill>
              <a:srgbClr val="E3E5FF"/>
            </a:solidFill>
          </p:spPr>
        </p:sp>
        <p:sp>
          <p:nvSpPr>
            <p:cNvPr name="Freeform 9" id="9"/>
            <p:cNvSpPr/>
            <p:nvPr/>
          </p:nvSpPr>
          <p:spPr>
            <a:xfrm flipH="false" flipV="false" rot="0">
              <a:off x="67310" y="67310"/>
              <a:ext cx="9982132" cy="1039627"/>
            </a:xfrm>
            <a:custGeom>
              <a:avLst/>
              <a:gdLst/>
              <a:ahLst/>
              <a:cxnLst/>
              <a:rect r="r" b="b" t="t" l="l"/>
              <a:pathLst>
                <a:path h="1039627" w="9982132">
                  <a:moveTo>
                    <a:pt x="9914823" y="0"/>
                  </a:moveTo>
                  <a:lnTo>
                    <a:pt x="9914823" y="12700"/>
                  </a:lnTo>
                  <a:lnTo>
                    <a:pt x="9969432" y="12700"/>
                  </a:lnTo>
                  <a:lnTo>
                    <a:pt x="9969432" y="1026927"/>
                  </a:lnTo>
                  <a:lnTo>
                    <a:pt x="12700" y="1026927"/>
                  </a:lnTo>
                  <a:lnTo>
                    <a:pt x="12700" y="972317"/>
                  </a:lnTo>
                  <a:lnTo>
                    <a:pt x="0" y="972317"/>
                  </a:lnTo>
                  <a:lnTo>
                    <a:pt x="0" y="1039627"/>
                  </a:lnTo>
                  <a:lnTo>
                    <a:pt x="9982132" y="1039627"/>
                  </a:lnTo>
                  <a:lnTo>
                    <a:pt x="9982132" y="0"/>
                  </a:lnTo>
                  <a:close/>
                </a:path>
              </a:pathLst>
            </a:custGeom>
            <a:solidFill>
              <a:srgbClr val="000000"/>
            </a:solidFill>
          </p:spPr>
        </p:sp>
        <p:sp>
          <p:nvSpPr>
            <p:cNvPr name="Freeform 10" id="10"/>
            <p:cNvSpPr/>
            <p:nvPr/>
          </p:nvSpPr>
          <p:spPr>
            <a:xfrm flipH="false" flipV="false" rot="0">
              <a:off x="12700" y="12700"/>
              <a:ext cx="9956733" cy="1014227"/>
            </a:xfrm>
            <a:custGeom>
              <a:avLst/>
              <a:gdLst/>
              <a:ahLst/>
              <a:cxnLst/>
              <a:rect r="r" b="b" t="t" l="l"/>
              <a:pathLst>
                <a:path h="1014227" w="9956733">
                  <a:moveTo>
                    <a:pt x="0" y="0"/>
                  </a:moveTo>
                  <a:lnTo>
                    <a:pt x="9956733" y="0"/>
                  </a:lnTo>
                  <a:lnTo>
                    <a:pt x="9956733" y="1014227"/>
                  </a:lnTo>
                  <a:lnTo>
                    <a:pt x="0" y="1014227"/>
                  </a:lnTo>
                  <a:close/>
                </a:path>
              </a:pathLst>
            </a:custGeom>
            <a:solidFill>
              <a:srgbClr val="FFFFFF"/>
            </a:solidFill>
          </p:spPr>
        </p:sp>
        <p:sp>
          <p:nvSpPr>
            <p:cNvPr name="Freeform 11" id="11"/>
            <p:cNvSpPr/>
            <p:nvPr/>
          </p:nvSpPr>
          <p:spPr>
            <a:xfrm flipH="false" flipV="false" rot="0">
              <a:off x="0" y="0"/>
              <a:ext cx="9982133" cy="1039627"/>
            </a:xfrm>
            <a:custGeom>
              <a:avLst/>
              <a:gdLst/>
              <a:ahLst/>
              <a:cxnLst/>
              <a:rect r="r" b="b" t="t" l="l"/>
              <a:pathLst>
                <a:path h="1039627" w="9982133">
                  <a:moveTo>
                    <a:pt x="80010" y="1039627"/>
                  </a:moveTo>
                  <a:lnTo>
                    <a:pt x="9982133" y="1039627"/>
                  </a:lnTo>
                  <a:lnTo>
                    <a:pt x="9982133" y="80010"/>
                  </a:lnTo>
                  <a:lnTo>
                    <a:pt x="9982133" y="67310"/>
                  </a:lnTo>
                  <a:lnTo>
                    <a:pt x="9982133" y="0"/>
                  </a:lnTo>
                  <a:lnTo>
                    <a:pt x="0" y="0"/>
                  </a:lnTo>
                  <a:lnTo>
                    <a:pt x="0" y="1039627"/>
                  </a:lnTo>
                  <a:lnTo>
                    <a:pt x="67310" y="1039627"/>
                  </a:lnTo>
                  <a:lnTo>
                    <a:pt x="80010" y="1039627"/>
                  </a:lnTo>
                  <a:close/>
                  <a:moveTo>
                    <a:pt x="12700" y="12700"/>
                  </a:moveTo>
                  <a:lnTo>
                    <a:pt x="9969433" y="12700"/>
                  </a:lnTo>
                  <a:lnTo>
                    <a:pt x="9969433" y="1026927"/>
                  </a:lnTo>
                  <a:lnTo>
                    <a:pt x="12700" y="1026927"/>
                  </a:lnTo>
                  <a:lnTo>
                    <a:pt x="12700" y="12700"/>
                  </a:lnTo>
                  <a:close/>
                </a:path>
              </a:pathLst>
            </a:custGeom>
            <a:solidFill>
              <a:srgbClr val="000000"/>
            </a:solidFill>
          </p:spPr>
        </p:sp>
      </p:grpSp>
      <p:grpSp>
        <p:nvGrpSpPr>
          <p:cNvPr name="Group 12" id="12"/>
          <p:cNvGrpSpPr/>
          <p:nvPr/>
        </p:nvGrpSpPr>
        <p:grpSpPr>
          <a:xfrm rot="0">
            <a:off x="9739446" y="2551308"/>
            <a:ext cx="8103782" cy="7188054"/>
            <a:chOff x="0" y="0"/>
            <a:chExt cx="4652663" cy="4126912"/>
          </a:xfrm>
        </p:grpSpPr>
        <p:sp>
          <p:nvSpPr>
            <p:cNvPr name="Freeform 13" id="13"/>
            <p:cNvSpPr/>
            <p:nvPr/>
          </p:nvSpPr>
          <p:spPr>
            <a:xfrm flipH="false" flipV="false" rot="0">
              <a:off x="80010" y="80010"/>
              <a:ext cx="4559953" cy="4034202"/>
            </a:xfrm>
            <a:custGeom>
              <a:avLst/>
              <a:gdLst/>
              <a:ahLst/>
              <a:cxnLst/>
              <a:rect r="r" b="b" t="t" l="l"/>
              <a:pathLst>
                <a:path h="4034202" w="4559953">
                  <a:moveTo>
                    <a:pt x="0" y="3979592"/>
                  </a:moveTo>
                  <a:lnTo>
                    <a:pt x="0" y="4034202"/>
                  </a:lnTo>
                  <a:lnTo>
                    <a:pt x="4559953" y="4034202"/>
                  </a:lnTo>
                  <a:lnTo>
                    <a:pt x="4559953" y="0"/>
                  </a:lnTo>
                  <a:lnTo>
                    <a:pt x="4505343" y="0"/>
                  </a:lnTo>
                  <a:lnTo>
                    <a:pt x="4505343" y="3979592"/>
                  </a:lnTo>
                  <a:close/>
                </a:path>
              </a:pathLst>
            </a:custGeom>
            <a:solidFill>
              <a:srgbClr val="D1F3C8"/>
            </a:solidFill>
          </p:spPr>
        </p:sp>
        <p:sp>
          <p:nvSpPr>
            <p:cNvPr name="Freeform 14" id="14"/>
            <p:cNvSpPr/>
            <p:nvPr/>
          </p:nvSpPr>
          <p:spPr>
            <a:xfrm flipH="false" flipV="false" rot="0">
              <a:off x="67310" y="67310"/>
              <a:ext cx="4585353" cy="4059602"/>
            </a:xfrm>
            <a:custGeom>
              <a:avLst/>
              <a:gdLst/>
              <a:ahLst/>
              <a:cxnLst/>
              <a:rect r="r" b="b" t="t" l="l"/>
              <a:pathLst>
                <a:path h="4059602" w="4585353">
                  <a:moveTo>
                    <a:pt x="4518043" y="0"/>
                  </a:moveTo>
                  <a:lnTo>
                    <a:pt x="4518043" y="12700"/>
                  </a:lnTo>
                  <a:lnTo>
                    <a:pt x="4572653" y="12700"/>
                  </a:lnTo>
                  <a:lnTo>
                    <a:pt x="4572653" y="4046902"/>
                  </a:lnTo>
                  <a:lnTo>
                    <a:pt x="12700" y="4046902"/>
                  </a:lnTo>
                  <a:lnTo>
                    <a:pt x="12700" y="3992292"/>
                  </a:lnTo>
                  <a:lnTo>
                    <a:pt x="0" y="3992292"/>
                  </a:lnTo>
                  <a:lnTo>
                    <a:pt x="0" y="4059602"/>
                  </a:lnTo>
                  <a:lnTo>
                    <a:pt x="4585353" y="4059602"/>
                  </a:lnTo>
                  <a:lnTo>
                    <a:pt x="4585353" y="0"/>
                  </a:lnTo>
                  <a:close/>
                </a:path>
              </a:pathLst>
            </a:custGeom>
            <a:solidFill>
              <a:srgbClr val="000000"/>
            </a:solidFill>
          </p:spPr>
        </p:sp>
        <p:sp>
          <p:nvSpPr>
            <p:cNvPr name="Freeform 15" id="15"/>
            <p:cNvSpPr/>
            <p:nvPr/>
          </p:nvSpPr>
          <p:spPr>
            <a:xfrm flipH="false" flipV="false" rot="0">
              <a:off x="12700" y="12700"/>
              <a:ext cx="4559953" cy="4034202"/>
            </a:xfrm>
            <a:custGeom>
              <a:avLst/>
              <a:gdLst/>
              <a:ahLst/>
              <a:cxnLst/>
              <a:rect r="r" b="b" t="t" l="l"/>
              <a:pathLst>
                <a:path h="4034202" w="4559953">
                  <a:moveTo>
                    <a:pt x="0" y="0"/>
                  </a:moveTo>
                  <a:lnTo>
                    <a:pt x="4559953" y="0"/>
                  </a:lnTo>
                  <a:lnTo>
                    <a:pt x="4559953" y="4034202"/>
                  </a:lnTo>
                  <a:lnTo>
                    <a:pt x="0" y="4034202"/>
                  </a:lnTo>
                  <a:close/>
                </a:path>
              </a:pathLst>
            </a:custGeom>
            <a:solidFill>
              <a:srgbClr val="FFFFFF"/>
            </a:solidFill>
          </p:spPr>
        </p:sp>
        <p:sp>
          <p:nvSpPr>
            <p:cNvPr name="Freeform 16" id="16"/>
            <p:cNvSpPr/>
            <p:nvPr/>
          </p:nvSpPr>
          <p:spPr>
            <a:xfrm flipH="false" flipV="false" rot="0">
              <a:off x="0" y="0"/>
              <a:ext cx="4585353" cy="4059602"/>
            </a:xfrm>
            <a:custGeom>
              <a:avLst/>
              <a:gdLst/>
              <a:ahLst/>
              <a:cxnLst/>
              <a:rect r="r" b="b" t="t" l="l"/>
              <a:pathLst>
                <a:path h="4059602" w="4585353">
                  <a:moveTo>
                    <a:pt x="80010" y="4059602"/>
                  </a:moveTo>
                  <a:lnTo>
                    <a:pt x="4585353" y="4059602"/>
                  </a:lnTo>
                  <a:lnTo>
                    <a:pt x="4585353" y="80010"/>
                  </a:lnTo>
                  <a:lnTo>
                    <a:pt x="4585353" y="67310"/>
                  </a:lnTo>
                  <a:lnTo>
                    <a:pt x="4585353" y="0"/>
                  </a:lnTo>
                  <a:lnTo>
                    <a:pt x="0" y="0"/>
                  </a:lnTo>
                  <a:lnTo>
                    <a:pt x="0" y="4059602"/>
                  </a:lnTo>
                  <a:lnTo>
                    <a:pt x="67310" y="4059602"/>
                  </a:lnTo>
                  <a:lnTo>
                    <a:pt x="80010" y="4059602"/>
                  </a:lnTo>
                  <a:close/>
                  <a:moveTo>
                    <a:pt x="12700" y="12700"/>
                  </a:moveTo>
                  <a:lnTo>
                    <a:pt x="4572653" y="12700"/>
                  </a:lnTo>
                  <a:lnTo>
                    <a:pt x="4572653" y="4046902"/>
                  </a:lnTo>
                  <a:lnTo>
                    <a:pt x="12700" y="4046902"/>
                  </a:lnTo>
                  <a:lnTo>
                    <a:pt x="12700" y="12700"/>
                  </a:lnTo>
                  <a:close/>
                </a:path>
              </a:pathLst>
            </a:custGeom>
            <a:solidFill>
              <a:srgbClr val="000000"/>
            </a:solidFill>
          </p:spPr>
        </p:sp>
      </p:grpSp>
      <p:grpSp>
        <p:nvGrpSpPr>
          <p:cNvPr name="Group 17" id="17"/>
          <p:cNvGrpSpPr/>
          <p:nvPr/>
        </p:nvGrpSpPr>
        <p:grpSpPr>
          <a:xfrm rot="0">
            <a:off x="405397" y="2660437"/>
            <a:ext cx="9247446" cy="7188864"/>
            <a:chOff x="0" y="0"/>
            <a:chExt cx="5309281" cy="4127377"/>
          </a:xfrm>
        </p:grpSpPr>
        <p:sp>
          <p:nvSpPr>
            <p:cNvPr name="Freeform 18" id="18"/>
            <p:cNvSpPr/>
            <p:nvPr/>
          </p:nvSpPr>
          <p:spPr>
            <a:xfrm flipH="false" flipV="false" rot="0">
              <a:off x="80010" y="80010"/>
              <a:ext cx="5216571" cy="4034667"/>
            </a:xfrm>
            <a:custGeom>
              <a:avLst/>
              <a:gdLst/>
              <a:ahLst/>
              <a:cxnLst/>
              <a:rect r="r" b="b" t="t" l="l"/>
              <a:pathLst>
                <a:path h="4034667" w="5216571">
                  <a:moveTo>
                    <a:pt x="0" y="3980057"/>
                  </a:moveTo>
                  <a:lnTo>
                    <a:pt x="0" y="4034667"/>
                  </a:lnTo>
                  <a:lnTo>
                    <a:pt x="5216571" y="4034667"/>
                  </a:lnTo>
                  <a:lnTo>
                    <a:pt x="5216571" y="0"/>
                  </a:lnTo>
                  <a:lnTo>
                    <a:pt x="5161961" y="0"/>
                  </a:lnTo>
                  <a:lnTo>
                    <a:pt x="5161961" y="3980057"/>
                  </a:lnTo>
                  <a:close/>
                </a:path>
              </a:pathLst>
            </a:custGeom>
            <a:solidFill>
              <a:srgbClr val="B6E3F9"/>
            </a:solidFill>
          </p:spPr>
        </p:sp>
        <p:sp>
          <p:nvSpPr>
            <p:cNvPr name="Freeform 19" id="19"/>
            <p:cNvSpPr/>
            <p:nvPr/>
          </p:nvSpPr>
          <p:spPr>
            <a:xfrm flipH="false" flipV="false" rot="0">
              <a:off x="67310" y="67310"/>
              <a:ext cx="5241971" cy="4060067"/>
            </a:xfrm>
            <a:custGeom>
              <a:avLst/>
              <a:gdLst/>
              <a:ahLst/>
              <a:cxnLst/>
              <a:rect r="r" b="b" t="t" l="l"/>
              <a:pathLst>
                <a:path h="4060067" w="5241971">
                  <a:moveTo>
                    <a:pt x="5174661" y="0"/>
                  </a:moveTo>
                  <a:lnTo>
                    <a:pt x="5174661" y="12700"/>
                  </a:lnTo>
                  <a:lnTo>
                    <a:pt x="5229271" y="12700"/>
                  </a:lnTo>
                  <a:lnTo>
                    <a:pt x="5229271" y="4047367"/>
                  </a:lnTo>
                  <a:lnTo>
                    <a:pt x="12700" y="4047367"/>
                  </a:lnTo>
                  <a:lnTo>
                    <a:pt x="12700" y="3992757"/>
                  </a:lnTo>
                  <a:lnTo>
                    <a:pt x="0" y="3992757"/>
                  </a:lnTo>
                  <a:lnTo>
                    <a:pt x="0" y="4060067"/>
                  </a:lnTo>
                  <a:lnTo>
                    <a:pt x="5241971" y="4060067"/>
                  </a:lnTo>
                  <a:lnTo>
                    <a:pt x="5241971" y="0"/>
                  </a:lnTo>
                  <a:close/>
                </a:path>
              </a:pathLst>
            </a:custGeom>
            <a:solidFill>
              <a:srgbClr val="000000"/>
            </a:solidFill>
          </p:spPr>
        </p:sp>
        <p:sp>
          <p:nvSpPr>
            <p:cNvPr name="Freeform 20" id="20"/>
            <p:cNvSpPr/>
            <p:nvPr/>
          </p:nvSpPr>
          <p:spPr>
            <a:xfrm flipH="false" flipV="false" rot="0">
              <a:off x="12700" y="12700"/>
              <a:ext cx="5216571" cy="4034667"/>
            </a:xfrm>
            <a:custGeom>
              <a:avLst/>
              <a:gdLst/>
              <a:ahLst/>
              <a:cxnLst/>
              <a:rect r="r" b="b" t="t" l="l"/>
              <a:pathLst>
                <a:path h="4034667" w="5216571">
                  <a:moveTo>
                    <a:pt x="0" y="0"/>
                  </a:moveTo>
                  <a:lnTo>
                    <a:pt x="5216571" y="0"/>
                  </a:lnTo>
                  <a:lnTo>
                    <a:pt x="5216571" y="4034667"/>
                  </a:lnTo>
                  <a:lnTo>
                    <a:pt x="0" y="4034667"/>
                  </a:lnTo>
                  <a:close/>
                </a:path>
              </a:pathLst>
            </a:custGeom>
            <a:solidFill>
              <a:srgbClr val="FFFFFF"/>
            </a:solidFill>
          </p:spPr>
        </p:sp>
        <p:sp>
          <p:nvSpPr>
            <p:cNvPr name="Freeform 21" id="21"/>
            <p:cNvSpPr/>
            <p:nvPr/>
          </p:nvSpPr>
          <p:spPr>
            <a:xfrm flipH="false" flipV="false" rot="0">
              <a:off x="0" y="0"/>
              <a:ext cx="5241971" cy="4060067"/>
            </a:xfrm>
            <a:custGeom>
              <a:avLst/>
              <a:gdLst/>
              <a:ahLst/>
              <a:cxnLst/>
              <a:rect r="r" b="b" t="t" l="l"/>
              <a:pathLst>
                <a:path h="4060067" w="5241971">
                  <a:moveTo>
                    <a:pt x="80010" y="4060067"/>
                  </a:moveTo>
                  <a:lnTo>
                    <a:pt x="5241971" y="4060067"/>
                  </a:lnTo>
                  <a:lnTo>
                    <a:pt x="5241971" y="80010"/>
                  </a:lnTo>
                  <a:lnTo>
                    <a:pt x="5241971" y="67310"/>
                  </a:lnTo>
                  <a:lnTo>
                    <a:pt x="5241971" y="0"/>
                  </a:lnTo>
                  <a:lnTo>
                    <a:pt x="0" y="0"/>
                  </a:lnTo>
                  <a:lnTo>
                    <a:pt x="0" y="4060067"/>
                  </a:lnTo>
                  <a:lnTo>
                    <a:pt x="67310" y="4060067"/>
                  </a:lnTo>
                  <a:lnTo>
                    <a:pt x="80010" y="4060067"/>
                  </a:lnTo>
                  <a:close/>
                  <a:moveTo>
                    <a:pt x="12700" y="12700"/>
                  </a:moveTo>
                  <a:lnTo>
                    <a:pt x="5229271" y="12700"/>
                  </a:lnTo>
                  <a:lnTo>
                    <a:pt x="5229271" y="4047367"/>
                  </a:lnTo>
                  <a:lnTo>
                    <a:pt x="12700" y="4047367"/>
                  </a:lnTo>
                  <a:lnTo>
                    <a:pt x="12700" y="12700"/>
                  </a:lnTo>
                  <a:close/>
                </a:path>
              </a:pathLst>
            </a:custGeom>
            <a:solidFill>
              <a:srgbClr val="000000"/>
            </a:solidFill>
          </p:spPr>
        </p:sp>
      </p:grpSp>
      <p:grpSp>
        <p:nvGrpSpPr>
          <p:cNvPr name="Group 22" id="22"/>
          <p:cNvGrpSpPr/>
          <p:nvPr/>
        </p:nvGrpSpPr>
        <p:grpSpPr>
          <a:xfrm rot="0">
            <a:off x="405397" y="2661246"/>
            <a:ext cx="9247446" cy="740837"/>
            <a:chOff x="0" y="0"/>
            <a:chExt cx="12329927" cy="987783"/>
          </a:xfrm>
        </p:grpSpPr>
        <p:grpSp>
          <p:nvGrpSpPr>
            <p:cNvPr name="Group 23" id="23"/>
            <p:cNvGrpSpPr/>
            <p:nvPr/>
          </p:nvGrpSpPr>
          <p:grpSpPr>
            <a:xfrm rot="0">
              <a:off x="0" y="0"/>
              <a:ext cx="12329927" cy="987783"/>
              <a:chOff x="0" y="0"/>
              <a:chExt cx="67668506" cy="5421101"/>
            </a:xfrm>
          </p:grpSpPr>
          <p:sp>
            <p:nvSpPr>
              <p:cNvPr name="Freeform 24" id="24"/>
              <p:cNvSpPr/>
              <p:nvPr/>
            </p:nvSpPr>
            <p:spPr>
              <a:xfrm flipH="false" flipV="false" rot="0">
                <a:off x="72390" y="72390"/>
                <a:ext cx="67523726" cy="5276321"/>
              </a:xfrm>
              <a:custGeom>
                <a:avLst/>
                <a:gdLst/>
                <a:ahLst/>
                <a:cxnLst/>
                <a:rect r="r" b="b" t="t" l="l"/>
                <a:pathLst>
                  <a:path h="5276321" w="67523726">
                    <a:moveTo>
                      <a:pt x="0" y="0"/>
                    </a:moveTo>
                    <a:lnTo>
                      <a:pt x="67523726" y="0"/>
                    </a:lnTo>
                    <a:lnTo>
                      <a:pt x="67523726" y="5276321"/>
                    </a:lnTo>
                    <a:lnTo>
                      <a:pt x="0" y="5276321"/>
                    </a:lnTo>
                    <a:lnTo>
                      <a:pt x="0" y="0"/>
                    </a:lnTo>
                    <a:close/>
                  </a:path>
                </a:pathLst>
              </a:custGeom>
              <a:solidFill>
                <a:srgbClr val="B6E3F9"/>
              </a:solidFill>
            </p:spPr>
          </p:sp>
          <p:sp>
            <p:nvSpPr>
              <p:cNvPr name="Freeform 25" id="25"/>
              <p:cNvSpPr/>
              <p:nvPr/>
            </p:nvSpPr>
            <p:spPr>
              <a:xfrm flipH="false" flipV="false" rot="0">
                <a:off x="0" y="0"/>
                <a:ext cx="67668508" cy="5421100"/>
              </a:xfrm>
              <a:custGeom>
                <a:avLst/>
                <a:gdLst/>
                <a:ahLst/>
                <a:cxnLst/>
                <a:rect r="r" b="b" t="t" l="l"/>
                <a:pathLst>
                  <a:path h="5421100" w="67668508">
                    <a:moveTo>
                      <a:pt x="67523723" y="5276321"/>
                    </a:moveTo>
                    <a:lnTo>
                      <a:pt x="67668508" y="5276321"/>
                    </a:lnTo>
                    <a:lnTo>
                      <a:pt x="67668508" y="5421100"/>
                    </a:lnTo>
                    <a:lnTo>
                      <a:pt x="67523723" y="5421100"/>
                    </a:lnTo>
                    <a:lnTo>
                      <a:pt x="67523723" y="5276321"/>
                    </a:lnTo>
                    <a:close/>
                    <a:moveTo>
                      <a:pt x="0" y="144780"/>
                    </a:moveTo>
                    <a:lnTo>
                      <a:pt x="144780" y="144780"/>
                    </a:lnTo>
                    <a:lnTo>
                      <a:pt x="144780" y="5276321"/>
                    </a:lnTo>
                    <a:lnTo>
                      <a:pt x="0" y="5276321"/>
                    </a:lnTo>
                    <a:lnTo>
                      <a:pt x="0" y="144780"/>
                    </a:lnTo>
                    <a:close/>
                    <a:moveTo>
                      <a:pt x="0" y="5276321"/>
                    </a:moveTo>
                    <a:lnTo>
                      <a:pt x="144780" y="5276321"/>
                    </a:lnTo>
                    <a:lnTo>
                      <a:pt x="144780" y="5421100"/>
                    </a:lnTo>
                    <a:lnTo>
                      <a:pt x="0" y="5421100"/>
                    </a:lnTo>
                    <a:lnTo>
                      <a:pt x="0" y="5276321"/>
                    </a:lnTo>
                    <a:close/>
                    <a:moveTo>
                      <a:pt x="67523723" y="144780"/>
                    </a:moveTo>
                    <a:lnTo>
                      <a:pt x="67668508" y="144780"/>
                    </a:lnTo>
                    <a:lnTo>
                      <a:pt x="67668508" y="5276321"/>
                    </a:lnTo>
                    <a:lnTo>
                      <a:pt x="67523723" y="5276321"/>
                    </a:lnTo>
                    <a:lnTo>
                      <a:pt x="67523723" y="144780"/>
                    </a:lnTo>
                    <a:close/>
                    <a:moveTo>
                      <a:pt x="144780" y="5276321"/>
                    </a:moveTo>
                    <a:lnTo>
                      <a:pt x="67523723" y="5276321"/>
                    </a:lnTo>
                    <a:lnTo>
                      <a:pt x="67523723" y="5421100"/>
                    </a:lnTo>
                    <a:lnTo>
                      <a:pt x="144780" y="5421100"/>
                    </a:lnTo>
                    <a:lnTo>
                      <a:pt x="144780" y="5276321"/>
                    </a:lnTo>
                    <a:close/>
                    <a:moveTo>
                      <a:pt x="67523723" y="0"/>
                    </a:moveTo>
                    <a:lnTo>
                      <a:pt x="67668508" y="0"/>
                    </a:lnTo>
                    <a:lnTo>
                      <a:pt x="67668508" y="144780"/>
                    </a:lnTo>
                    <a:lnTo>
                      <a:pt x="67523723" y="144780"/>
                    </a:lnTo>
                    <a:lnTo>
                      <a:pt x="67523723" y="0"/>
                    </a:lnTo>
                    <a:close/>
                    <a:moveTo>
                      <a:pt x="0" y="0"/>
                    </a:moveTo>
                    <a:lnTo>
                      <a:pt x="144780" y="0"/>
                    </a:lnTo>
                    <a:lnTo>
                      <a:pt x="144780" y="144780"/>
                    </a:lnTo>
                    <a:lnTo>
                      <a:pt x="0" y="144780"/>
                    </a:lnTo>
                    <a:lnTo>
                      <a:pt x="0" y="0"/>
                    </a:lnTo>
                    <a:close/>
                    <a:moveTo>
                      <a:pt x="144780" y="0"/>
                    </a:moveTo>
                    <a:lnTo>
                      <a:pt x="67523723" y="0"/>
                    </a:lnTo>
                    <a:lnTo>
                      <a:pt x="67523723" y="144780"/>
                    </a:lnTo>
                    <a:lnTo>
                      <a:pt x="144780" y="144780"/>
                    </a:lnTo>
                    <a:lnTo>
                      <a:pt x="144780" y="0"/>
                    </a:lnTo>
                    <a:close/>
                  </a:path>
                </a:pathLst>
              </a:custGeom>
              <a:solidFill>
                <a:srgbClr val="000000"/>
              </a:solidFill>
            </p:spPr>
          </p:sp>
        </p:grpSp>
        <p:sp>
          <p:nvSpPr>
            <p:cNvPr name="TextBox 26" id="26"/>
            <p:cNvSpPr txBox="true"/>
            <p:nvPr/>
          </p:nvSpPr>
          <p:spPr>
            <a:xfrm rot="0">
              <a:off x="6657897" y="212396"/>
              <a:ext cx="5479081" cy="591103"/>
            </a:xfrm>
            <a:prstGeom prst="rect">
              <a:avLst/>
            </a:prstGeom>
          </p:spPr>
          <p:txBody>
            <a:bodyPr anchor="t" rtlCol="false" tIns="0" lIns="0" bIns="0" rIns="0">
              <a:spAutoFit/>
            </a:bodyPr>
            <a:lstStyle/>
            <a:p>
              <a:pPr algn="r" marL="0" indent="0" lvl="0">
                <a:lnSpc>
                  <a:spcPts val="3335"/>
                </a:lnSpc>
              </a:pPr>
              <a:r>
                <a:rPr lang="en-US" sz="3032" spc="60">
                  <a:solidFill>
                    <a:srgbClr val="000000"/>
                  </a:solidFill>
                  <a:latin typeface="Asap Medium"/>
                </a:rPr>
                <a:t>Limitations</a:t>
              </a:r>
            </a:p>
          </p:txBody>
        </p:sp>
      </p:grpSp>
      <p:grpSp>
        <p:nvGrpSpPr>
          <p:cNvPr name="Group 27" id="27"/>
          <p:cNvGrpSpPr/>
          <p:nvPr/>
        </p:nvGrpSpPr>
        <p:grpSpPr>
          <a:xfrm rot="0">
            <a:off x="9805243" y="2661246"/>
            <a:ext cx="7972188" cy="738699"/>
            <a:chOff x="0" y="0"/>
            <a:chExt cx="10629584" cy="984932"/>
          </a:xfrm>
        </p:grpSpPr>
        <p:grpSp>
          <p:nvGrpSpPr>
            <p:cNvPr name="Group 28" id="28"/>
            <p:cNvGrpSpPr/>
            <p:nvPr/>
          </p:nvGrpSpPr>
          <p:grpSpPr>
            <a:xfrm rot="0">
              <a:off x="0" y="0"/>
              <a:ext cx="10629584" cy="984932"/>
              <a:chOff x="0" y="0"/>
              <a:chExt cx="58336762" cy="5405456"/>
            </a:xfrm>
          </p:grpSpPr>
          <p:sp>
            <p:nvSpPr>
              <p:cNvPr name="Freeform 29" id="29"/>
              <p:cNvSpPr/>
              <p:nvPr/>
            </p:nvSpPr>
            <p:spPr>
              <a:xfrm flipH="false" flipV="false" rot="0">
                <a:off x="72390" y="72390"/>
                <a:ext cx="58191979" cy="5260677"/>
              </a:xfrm>
              <a:custGeom>
                <a:avLst/>
                <a:gdLst/>
                <a:ahLst/>
                <a:cxnLst/>
                <a:rect r="r" b="b" t="t" l="l"/>
                <a:pathLst>
                  <a:path h="5260677" w="58191979">
                    <a:moveTo>
                      <a:pt x="0" y="0"/>
                    </a:moveTo>
                    <a:lnTo>
                      <a:pt x="58191979" y="0"/>
                    </a:lnTo>
                    <a:lnTo>
                      <a:pt x="58191979" y="5260677"/>
                    </a:lnTo>
                    <a:lnTo>
                      <a:pt x="0" y="5260677"/>
                    </a:lnTo>
                    <a:lnTo>
                      <a:pt x="0" y="0"/>
                    </a:lnTo>
                    <a:close/>
                  </a:path>
                </a:pathLst>
              </a:custGeom>
              <a:solidFill>
                <a:srgbClr val="D1F3C8"/>
              </a:solidFill>
            </p:spPr>
          </p:sp>
          <p:sp>
            <p:nvSpPr>
              <p:cNvPr name="Freeform 30" id="30"/>
              <p:cNvSpPr/>
              <p:nvPr/>
            </p:nvSpPr>
            <p:spPr>
              <a:xfrm flipH="false" flipV="false" rot="0">
                <a:off x="0" y="0"/>
                <a:ext cx="58336762" cy="5405456"/>
              </a:xfrm>
              <a:custGeom>
                <a:avLst/>
                <a:gdLst/>
                <a:ahLst/>
                <a:cxnLst/>
                <a:rect r="r" b="b" t="t" l="l"/>
                <a:pathLst>
                  <a:path h="5405456" w="58336762">
                    <a:moveTo>
                      <a:pt x="58191983" y="5260677"/>
                    </a:moveTo>
                    <a:lnTo>
                      <a:pt x="58336762" y="5260677"/>
                    </a:lnTo>
                    <a:lnTo>
                      <a:pt x="58336762" y="5405456"/>
                    </a:lnTo>
                    <a:lnTo>
                      <a:pt x="58191983" y="5405456"/>
                    </a:lnTo>
                    <a:lnTo>
                      <a:pt x="58191983" y="5260677"/>
                    </a:lnTo>
                    <a:close/>
                    <a:moveTo>
                      <a:pt x="0" y="144780"/>
                    </a:moveTo>
                    <a:lnTo>
                      <a:pt x="144780" y="144780"/>
                    </a:lnTo>
                    <a:lnTo>
                      <a:pt x="144780" y="5260677"/>
                    </a:lnTo>
                    <a:lnTo>
                      <a:pt x="0" y="5260677"/>
                    </a:lnTo>
                    <a:lnTo>
                      <a:pt x="0" y="144780"/>
                    </a:lnTo>
                    <a:close/>
                    <a:moveTo>
                      <a:pt x="0" y="5260677"/>
                    </a:moveTo>
                    <a:lnTo>
                      <a:pt x="144780" y="5260677"/>
                    </a:lnTo>
                    <a:lnTo>
                      <a:pt x="144780" y="5405456"/>
                    </a:lnTo>
                    <a:lnTo>
                      <a:pt x="0" y="5405456"/>
                    </a:lnTo>
                    <a:lnTo>
                      <a:pt x="0" y="5260677"/>
                    </a:lnTo>
                    <a:close/>
                    <a:moveTo>
                      <a:pt x="58191983" y="144780"/>
                    </a:moveTo>
                    <a:lnTo>
                      <a:pt x="58336762" y="144780"/>
                    </a:lnTo>
                    <a:lnTo>
                      <a:pt x="58336762" y="5260677"/>
                    </a:lnTo>
                    <a:lnTo>
                      <a:pt x="58191983" y="5260677"/>
                    </a:lnTo>
                    <a:lnTo>
                      <a:pt x="58191983" y="144780"/>
                    </a:lnTo>
                    <a:close/>
                    <a:moveTo>
                      <a:pt x="144780" y="5260677"/>
                    </a:moveTo>
                    <a:lnTo>
                      <a:pt x="58191983" y="5260677"/>
                    </a:lnTo>
                    <a:lnTo>
                      <a:pt x="58191983" y="5405456"/>
                    </a:lnTo>
                    <a:lnTo>
                      <a:pt x="144780" y="5405456"/>
                    </a:lnTo>
                    <a:lnTo>
                      <a:pt x="144780" y="5260677"/>
                    </a:lnTo>
                    <a:close/>
                    <a:moveTo>
                      <a:pt x="58191983" y="0"/>
                    </a:moveTo>
                    <a:lnTo>
                      <a:pt x="58336762" y="0"/>
                    </a:lnTo>
                    <a:lnTo>
                      <a:pt x="58336762" y="144780"/>
                    </a:lnTo>
                    <a:lnTo>
                      <a:pt x="58191983" y="144780"/>
                    </a:lnTo>
                    <a:lnTo>
                      <a:pt x="58191983" y="0"/>
                    </a:lnTo>
                    <a:close/>
                    <a:moveTo>
                      <a:pt x="0" y="0"/>
                    </a:moveTo>
                    <a:lnTo>
                      <a:pt x="144780" y="0"/>
                    </a:lnTo>
                    <a:lnTo>
                      <a:pt x="144780" y="144780"/>
                    </a:lnTo>
                    <a:lnTo>
                      <a:pt x="0" y="144780"/>
                    </a:lnTo>
                    <a:lnTo>
                      <a:pt x="0" y="0"/>
                    </a:lnTo>
                    <a:close/>
                    <a:moveTo>
                      <a:pt x="144780" y="0"/>
                    </a:moveTo>
                    <a:lnTo>
                      <a:pt x="58191983" y="0"/>
                    </a:lnTo>
                    <a:lnTo>
                      <a:pt x="58191983" y="144780"/>
                    </a:lnTo>
                    <a:lnTo>
                      <a:pt x="144780" y="144780"/>
                    </a:lnTo>
                    <a:lnTo>
                      <a:pt x="144780" y="0"/>
                    </a:lnTo>
                    <a:close/>
                  </a:path>
                </a:pathLst>
              </a:custGeom>
              <a:solidFill>
                <a:srgbClr val="000000"/>
              </a:solidFill>
            </p:spPr>
          </p:sp>
        </p:grpSp>
        <p:sp>
          <p:nvSpPr>
            <p:cNvPr name="TextBox 31" id="31"/>
            <p:cNvSpPr txBox="true"/>
            <p:nvPr/>
          </p:nvSpPr>
          <p:spPr>
            <a:xfrm rot="0">
              <a:off x="2150183" y="214294"/>
              <a:ext cx="7940712" cy="591103"/>
            </a:xfrm>
            <a:prstGeom prst="rect">
              <a:avLst/>
            </a:prstGeom>
          </p:spPr>
          <p:txBody>
            <a:bodyPr anchor="t" rtlCol="false" tIns="0" lIns="0" bIns="0" rIns="0">
              <a:spAutoFit/>
            </a:bodyPr>
            <a:lstStyle/>
            <a:p>
              <a:pPr algn="r" marL="0" indent="0" lvl="0">
                <a:lnSpc>
                  <a:spcPts val="3335"/>
                </a:lnSpc>
                <a:spcBef>
                  <a:spcPct val="0"/>
                </a:spcBef>
              </a:pPr>
              <a:r>
                <a:rPr lang="en-US" sz="3032" spc="60">
                  <a:solidFill>
                    <a:srgbClr val="000000"/>
                  </a:solidFill>
                  <a:latin typeface="Asap Medium"/>
                </a:rPr>
                <a:t>Proposed Solution</a:t>
              </a:r>
            </a:p>
          </p:txBody>
        </p:sp>
      </p:grpSp>
      <p:sp>
        <p:nvSpPr>
          <p:cNvPr name="TextBox 32" id="32"/>
          <p:cNvSpPr txBox="true"/>
          <p:nvPr/>
        </p:nvSpPr>
        <p:spPr>
          <a:xfrm rot="0">
            <a:off x="11567041" y="808783"/>
            <a:ext cx="278252" cy="360393"/>
          </a:xfrm>
          <a:prstGeom prst="rect">
            <a:avLst/>
          </a:prstGeom>
        </p:spPr>
        <p:txBody>
          <a:bodyPr anchor="t" rtlCol="false" tIns="0" lIns="0" bIns="0" rIns="0">
            <a:spAutoFit/>
          </a:bodyPr>
          <a:lstStyle/>
          <a:p>
            <a:pPr algn="ctr" marL="0" indent="0" lvl="0">
              <a:lnSpc>
                <a:spcPts val="2973"/>
              </a:lnSpc>
              <a:spcBef>
                <a:spcPct val="0"/>
              </a:spcBef>
            </a:pPr>
            <a:r>
              <a:rPr lang="en-US" sz="2123" u="none">
                <a:solidFill>
                  <a:srgbClr val="FFFFF5"/>
                </a:solidFill>
                <a:latin typeface="Cabin Medium"/>
              </a:rPr>
              <a:t>2</a:t>
            </a:r>
          </a:p>
        </p:txBody>
      </p:sp>
      <p:grpSp>
        <p:nvGrpSpPr>
          <p:cNvPr name="Group 33" id="33"/>
          <p:cNvGrpSpPr>
            <a:grpSpLocks noChangeAspect="true"/>
          </p:cNvGrpSpPr>
          <p:nvPr/>
        </p:nvGrpSpPr>
        <p:grpSpPr>
          <a:xfrm rot="0">
            <a:off x="619125" y="2834029"/>
            <a:ext cx="238125" cy="238125"/>
            <a:chOff x="0" y="0"/>
            <a:chExt cx="495300" cy="495300"/>
          </a:xfrm>
        </p:grpSpPr>
        <p:sp>
          <p:nvSpPr>
            <p:cNvPr name="Freeform 34" id="34"/>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35" id="35"/>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B2B0"/>
            </a:solidFill>
          </p:spPr>
        </p:sp>
      </p:grpSp>
      <p:grpSp>
        <p:nvGrpSpPr>
          <p:cNvPr name="Group 36" id="36"/>
          <p:cNvGrpSpPr/>
          <p:nvPr/>
        </p:nvGrpSpPr>
        <p:grpSpPr>
          <a:xfrm rot="0">
            <a:off x="624537" y="2839441"/>
            <a:ext cx="232713" cy="232713"/>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38" id="38"/>
          <p:cNvGrpSpPr>
            <a:grpSpLocks noChangeAspect="true"/>
          </p:cNvGrpSpPr>
          <p:nvPr/>
        </p:nvGrpSpPr>
        <p:grpSpPr>
          <a:xfrm rot="0">
            <a:off x="1398573" y="2836200"/>
            <a:ext cx="239194" cy="239194"/>
            <a:chOff x="0" y="0"/>
            <a:chExt cx="495300" cy="495300"/>
          </a:xfrm>
        </p:grpSpPr>
        <p:sp>
          <p:nvSpPr>
            <p:cNvPr name="Freeform 39" id="39"/>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40" id="40"/>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D1F3C8"/>
            </a:solidFill>
          </p:spPr>
        </p:sp>
      </p:grpSp>
      <p:grpSp>
        <p:nvGrpSpPr>
          <p:cNvPr name="Group 41" id="41"/>
          <p:cNvGrpSpPr>
            <a:grpSpLocks noChangeAspect="true"/>
          </p:cNvGrpSpPr>
          <p:nvPr/>
        </p:nvGrpSpPr>
        <p:grpSpPr>
          <a:xfrm rot="0">
            <a:off x="1008314" y="2832960"/>
            <a:ext cx="239194" cy="239194"/>
            <a:chOff x="0" y="0"/>
            <a:chExt cx="495300" cy="495300"/>
          </a:xfrm>
        </p:grpSpPr>
        <p:sp>
          <p:nvSpPr>
            <p:cNvPr name="Freeform 42" id="42"/>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43" id="43"/>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nvGrpSpPr>
          <p:cNvPr name="Group 44" id="44"/>
          <p:cNvGrpSpPr/>
          <p:nvPr/>
        </p:nvGrpSpPr>
        <p:grpSpPr>
          <a:xfrm rot="0">
            <a:off x="624537" y="2832960"/>
            <a:ext cx="1013230" cy="242434"/>
            <a:chOff x="0" y="0"/>
            <a:chExt cx="1350973" cy="323246"/>
          </a:xfrm>
        </p:grpSpPr>
        <p:grpSp>
          <p:nvGrpSpPr>
            <p:cNvPr name="Group 45" id="45"/>
            <p:cNvGrpSpPr/>
            <p:nvPr/>
          </p:nvGrpSpPr>
          <p:grpSpPr>
            <a:xfrm rot="0">
              <a:off x="0" y="8641"/>
              <a:ext cx="310284" cy="310284"/>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47" id="47"/>
            <p:cNvGrpSpPr>
              <a:grpSpLocks noChangeAspect="true"/>
            </p:cNvGrpSpPr>
            <p:nvPr/>
          </p:nvGrpSpPr>
          <p:grpSpPr>
            <a:xfrm rot="0">
              <a:off x="1032048" y="4321"/>
              <a:ext cx="318925" cy="318925"/>
              <a:chOff x="0" y="0"/>
              <a:chExt cx="495300" cy="495300"/>
            </a:xfrm>
          </p:grpSpPr>
          <p:sp>
            <p:nvSpPr>
              <p:cNvPr name="Freeform 48" id="48"/>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49" id="49"/>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D1F3C8"/>
              </a:solidFill>
            </p:spPr>
          </p:sp>
        </p:grpSp>
        <p:grpSp>
          <p:nvGrpSpPr>
            <p:cNvPr name="Group 50" id="50"/>
            <p:cNvGrpSpPr>
              <a:grpSpLocks noChangeAspect="true"/>
            </p:cNvGrpSpPr>
            <p:nvPr/>
          </p:nvGrpSpPr>
          <p:grpSpPr>
            <a:xfrm rot="0">
              <a:off x="511703" y="0"/>
              <a:ext cx="318925" cy="318925"/>
              <a:chOff x="0" y="0"/>
              <a:chExt cx="495300" cy="495300"/>
            </a:xfrm>
          </p:grpSpPr>
          <p:sp>
            <p:nvSpPr>
              <p:cNvPr name="Freeform 51" id="51"/>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52" id="52"/>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grpSp>
        <p:nvGrpSpPr>
          <p:cNvPr name="Group 53" id="53"/>
          <p:cNvGrpSpPr/>
          <p:nvPr/>
        </p:nvGrpSpPr>
        <p:grpSpPr>
          <a:xfrm rot="0">
            <a:off x="10540721" y="2908827"/>
            <a:ext cx="1026320" cy="245675"/>
            <a:chOff x="0" y="0"/>
            <a:chExt cx="1368427" cy="327567"/>
          </a:xfrm>
        </p:grpSpPr>
        <p:grpSp>
          <p:nvGrpSpPr>
            <p:cNvPr name="Group 54" id="54"/>
            <p:cNvGrpSpPr>
              <a:grpSpLocks noChangeAspect="true"/>
            </p:cNvGrpSpPr>
            <p:nvPr/>
          </p:nvGrpSpPr>
          <p:grpSpPr>
            <a:xfrm rot="0">
              <a:off x="0" y="0"/>
              <a:ext cx="327567" cy="327567"/>
              <a:chOff x="0" y="0"/>
              <a:chExt cx="495300" cy="495300"/>
            </a:xfrm>
          </p:grpSpPr>
          <p:sp>
            <p:nvSpPr>
              <p:cNvPr name="Freeform 55" id="55"/>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56" id="56"/>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B2B0"/>
              </a:solidFill>
            </p:spPr>
          </p:sp>
        </p:grpSp>
        <p:grpSp>
          <p:nvGrpSpPr>
            <p:cNvPr name="Group 57" id="57"/>
            <p:cNvGrpSpPr>
              <a:grpSpLocks noChangeAspect="true"/>
            </p:cNvGrpSpPr>
            <p:nvPr/>
          </p:nvGrpSpPr>
          <p:grpSpPr>
            <a:xfrm rot="0">
              <a:off x="1049501" y="8641"/>
              <a:ext cx="318925" cy="318925"/>
              <a:chOff x="0" y="0"/>
              <a:chExt cx="495300" cy="495300"/>
            </a:xfrm>
          </p:grpSpPr>
          <p:sp>
            <p:nvSpPr>
              <p:cNvPr name="Freeform 58" id="58"/>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59" id="59"/>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D1F3C8"/>
              </a:solidFill>
            </p:spPr>
          </p:sp>
        </p:grpSp>
        <p:grpSp>
          <p:nvGrpSpPr>
            <p:cNvPr name="Group 60" id="60"/>
            <p:cNvGrpSpPr>
              <a:grpSpLocks noChangeAspect="true"/>
            </p:cNvGrpSpPr>
            <p:nvPr/>
          </p:nvGrpSpPr>
          <p:grpSpPr>
            <a:xfrm rot="0">
              <a:off x="529071" y="4321"/>
              <a:ext cx="318925" cy="318925"/>
              <a:chOff x="0" y="0"/>
              <a:chExt cx="495300" cy="495300"/>
            </a:xfrm>
          </p:grpSpPr>
          <p:sp>
            <p:nvSpPr>
              <p:cNvPr name="Freeform 61" id="61"/>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0000"/>
              </a:solidFill>
            </p:spPr>
          </p:sp>
          <p:sp>
            <p:nvSpPr>
              <p:cNvPr name="Freeform 62" id="62"/>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9C374"/>
              </a:solidFill>
            </p:spPr>
          </p:sp>
        </p:grpSp>
      </p:grpSp>
      <p:sp>
        <p:nvSpPr>
          <p:cNvPr name="TextBox 63" id="63"/>
          <p:cNvSpPr txBox="true"/>
          <p:nvPr/>
        </p:nvSpPr>
        <p:spPr>
          <a:xfrm rot="0">
            <a:off x="1247508" y="1008029"/>
            <a:ext cx="15622741" cy="695325"/>
          </a:xfrm>
          <a:prstGeom prst="rect">
            <a:avLst/>
          </a:prstGeom>
        </p:spPr>
        <p:txBody>
          <a:bodyPr anchor="t" rtlCol="false" tIns="0" lIns="0" bIns="0" rIns="0">
            <a:spAutoFit/>
          </a:bodyPr>
          <a:lstStyle/>
          <a:p>
            <a:pPr algn="ctr">
              <a:lnSpc>
                <a:spcPts val="5520"/>
              </a:lnSpc>
            </a:pPr>
            <a:r>
              <a:rPr lang="en-US" sz="4600">
                <a:solidFill>
                  <a:srgbClr val="0E2C4B"/>
                </a:solidFill>
                <a:latin typeface="Muli Ultra-Bold"/>
              </a:rPr>
              <a:t>Limitations and Proposed Solutions</a:t>
            </a:r>
          </a:p>
        </p:txBody>
      </p:sp>
      <p:sp>
        <p:nvSpPr>
          <p:cNvPr name="TextBox 64" id="64"/>
          <p:cNvSpPr txBox="true"/>
          <p:nvPr/>
        </p:nvSpPr>
        <p:spPr>
          <a:xfrm rot="0">
            <a:off x="619125" y="4364108"/>
            <a:ext cx="7864228"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Complexity in Integration</a:t>
            </a:r>
          </a:p>
        </p:txBody>
      </p:sp>
      <p:sp>
        <p:nvSpPr>
          <p:cNvPr name="TextBox 65" id="65"/>
          <p:cNvSpPr txBox="true"/>
          <p:nvPr/>
        </p:nvSpPr>
        <p:spPr>
          <a:xfrm rot="0">
            <a:off x="9989001" y="4436902"/>
            <a:ext cx="7298830"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Continuous Feature Enhancement</a:t>
            </a:r>
          </a:p>
        </p:txBody>
      </p:sp>
      <p:sp>
        <p:nvSpPr>
          <p:cNvPr name="AutoShape 66" id="66"/>
          <p:cNvSpPr/>
          <p:nvPr/>
        </p:nvSpPr>
        <p:spPr>
          <a:xfrm flipV="true">
            <a:off x="1008413" y="5086351"/>
            <a:ext cx="7374529" cy="19049"/>
          </a:xfrm>
          <a:prstGeom prst="line">
            <a:avLst/>
          </a:prstGeom>
          <a:ln cap="rnd" w="76200">
            <a:solidFill>
              <a:srgbClr val="F2F3F4"/>
            </a:solidFill>
            <a:prstDash val="solid"/>
            <a:headEnd type="none" len="sm" w="sm"/>
            <a:tailEnd type="none" len="sm" w="sm"/>
          </a:ln>
        </p:spPr>
      </p:sp>
      <p:sp>
        <p:nvSpPr>
          <p:cNvPr name="AutoShape 67" id="67"/>
          <p:cNvSpPr/>
          <p:nvPr/>
        </p:nvSpPr>
        <p:spPr>
          <a:xfrm flipV="true">
            <a:off x="10302393" y="5181600"/>
            <a:ext cx="7374529" cy="19049"/>
          </a:xfrm>
          <a:prstGeom prst="line">
            <a:avLst/>
          </a:prstGeom>
          <a:ln cap="rnd" w="76200">
            <a:solidFill>
              <a:srgbClr val="F2F3F4"/>
            </a:solidFill>
            <a:prstDash val="solid"/>
            <a:headEnd type="none" len="sm" w="sm"/>
            <a:tailEnd type="none" len="sm" w="sm"/>
          </a:ln>
        </p:spPr>
      </p:sp>
      <p:sp>
        <p:nvSpPr>
          <p:cNvPr name="TextBox 68" id="68"/>
          <p:cNvSpPr txBox="true"/>
          <p:nvPr/>
        </p:nvSpPr>
        <p:spPr>
          <a:xfrm rot="0">
            <a:off x="619125" y="5875529"/>
            <a:ext cx="7864228"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Data Security Concerns</a:t>
            </a:r>
          </a:p>
        </p:txBody>
      </p:sp>
      <p:sp>
        <p:nvSpPr>
          <p:cNvPr name="AutoShape 69" id="69"/>
          <p:cNvSpPr/>
          <p:nvPr/>
        </p:nvSpPr>
        <p:spPr>
          <a:xfrm flipV="true">
            <a:off x="1008413" y="6597772"/>
            <a:ext cx="7374529" cy="19049"/>
          </a:xfrm>
          <a:prstGeom prst="line">
            <a:avLst/>
          </a:prstGeom>
          <a:ln cap="rnd" w="76200">
            <a:solidFill>
              <a:srgbClr val="F2F3F4"/>
            </a:solidFill>
            <a:prstDash val="solid"/>
            <a:headEnd type="none" len="sm" w="sm"/>
            <a:tailEnd type="none" len="sm" w="sm"/>
          </a:ln>
        </p:spPr>
      </p:sp>
      <p:sp>
        <p:nvSpPr>
          <p:cNvPr name="TextBox 70" id="70"/>
          <p:cNvSpPr txBox="true"/>
          <p:nvPr/>
        </p:nvSpPr>
        <p:spPr>
          <a:xfrm rot="0">
            <a:off x="9913203" y="5932677"/>
            <a:ext cx="7864228"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Access Control and Authentication</a:t>
            </a:r>
          </a:p>
        </p:txBody>
      </p:sp>
      <p:sp>
        <p:nvSpPr>
          <p:cNvPr name="AutoShape 71" id="71"/>
          <p:cNvSpPr/>
          <p:nvPr/>
        </p:nvSpPr>
        <p:spPr>
          <a:xfrm flipV="true">
            <a:off x="10302491" y="6654920"/>
            <a:ext cx="7374529" cy="19049"/>
          </a:xfrm>
          <a:prstGeom prst="line">
            <a:avLst/>
          </a:prstGeom>
          <a:ln cap="rnd" w="76200">
            <a:solidFill>
              <a:srgbClr val="F2F3F4"/>
            </a:solidFill>
            <a:prstDash val="solid"/>
            <a:headEnd type="none" len="sm" w="sm"/>
            <a:tailEnd type="none" len="sm" w="sm"/>
          </a:ln>
        </p:spPr>
      </p:sp>
      <p:sp>
        <p:nvSpPr>
          <p:cNvPr name="TextBox 72" id="72"/>
          <p:cNvSpPr txBox="true"/>
          <p:nvPr/>
        </p:nvSpPr>
        <p:spPr>
          <a:xfrm rot="0">
            <a:off x="740894" y="7388345"/>
            <a:ext cx="7864228"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User Adoption Challenges</a:t>
            </a:r>
          </a:p>
        </p:txBody>
      </p:sp>
      <p:sp>
        <p:nvSpPr>
          <p:cNvPr name="AutoShape 73" id="73"/>
          <p:cNvSpPr/>
          <p:nvPr/>
        </p:nvSpPr>
        <p:spPr>
          <a:xfrm flipV="true">
            <a:off x="1130181" y="8110588"/>
            <a:ext cx="7374529" cy="19049"/>
          </a:xfrm>
          <a:prstGeom prst="line">
            <a:avLst/>
          </a:prstGeom>
          <a:ln cap="rnd" w="76200">
            <a:solidFill>
              <a:srgbClr val="F2F3F4"/>
            </a:solidFill>
            <a:prstDash val="solid"/>
            <a:headEnd type="none" len="sm" w="sm"/>
            <a:tailEnd type="none" len="sm" w="sm"/>
          </a:ln>
        </p:spPr>
      </p:sp>
      <p:sp>
        <p:nvSpPr>
          <p:cNvPr name="TextBox 74" id="74"/>
          <p:cNvSpPr txBox="true"/>
          <p:nvPr/>
        </p:nvSpPr>
        <p:spPr>
          <a:xfrm rot="0">
            <a:off x="10005237" y="7350245"/>
            <a:ext cx="7864228" cy="457200"/>
          </a:xfrm>
          <a:prstGeom prst="rect">
            <a:avLst/>
          </a:prstGeom>
        </p:spPr>
        <p:txBody>
          <a:bodyPr anchor="t" rtlCol="false" tIns="0" lIns="0" bIns="0" rIns="0">
            <a:spAutoFit/>
          </a:bodyPr>
          <a:lstStyle/>
          <a:p>
            <a:pPr algn="l" marL="647721" indent="-323861" lvl="1">
              <a:lnSpc>
                <a:spcPts val="3600"/>
              </a:lnSpc>
              <a:buFont typeface="Arial"/>
              <a:buChar char="•"/>
            </a:pPr>
            <a:r>
              <a:rPr lang="en-US" sz="3000">
                <a:solidFill>
                  <a:srgbClr val="0E2C4B"/>
                </a:solidFill>
                <a:latin typeface="Muli Ultra-Bold"/>
              </a:rPr>
              <a:t>User Feedback Integration</a:t>
            </a:r>
          </a:p>
        </p:txBody>
      </p:sp>
      <p:sp>
        <p:nvSpPr>
          <p:cNvPr name="AutoShape 75" id="75"/>
          <p:cNvSpPr/>
          <p:nvPr/>
        </p:nvSpPr>
        <p:spPr>
          <a:xfrm flipV="true">
            <a:off x="10394525" y="8072488"/>
            <a:ext cx="7374529" cy="19049"/>
          </a:xfrm>
          <a:prstGeom prst="line">
            <a:avLst/>
          </a:prstGeom>
          <a:ln cap="rnd" w="76200">
            <a:solidFill>
              <a:srgbClr val="F2F3F4"/>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5768" y="2370913"/>
            <a:ext cx="16336463" cy="6479044"/>
          </a:xfrm>
          <a:custGeom>
            <a:avLst/>
            <a:gdLst/>
            <a:ahLst/>
            <a:cxnLst/>
            <a:rect r="r" b="b" t="t" l="l"/>
            <a:pathLst>
              <a:path h="6479044" w="16336463">
                <a:moveTo>
                  <a:pt x="0" y="0"/>
                </a:moveTo>
                <a:lnTo>
                  <a:pt x="16336464" y="0"/>
                </a:lnTo>
                <a:lnTo>
                  <a:pt x="16336464" y="6479044"/>
                </a:lnTo>
                <a:lnTo>
                  <a:pt x="0" y="6479044"/>
                </a:lnTo>
                <a:lnTo>
                  <a:pt x="0" y="0"/>
                </a:lnTo>
                <a:close/>
              </a:path>
            </a:pathLst>
          </a:custGeom>
          <a:blipFill>
            <a:blip r:embed="rId2"/>
            <a:stretch>
              <a:fillRect l="-1036" t="0" r="-1036" b="0"/>
            </a:stretch>
          </a:blipFill>
        </p:spPr>
      </p:sp>
      <p:sp>
        <p:nvSpPr>
          <p:cNvPr name="TextBox 3" id="3"/>
          <p:cNvSpPr txBox="true"/>
          <p:nvPr/>
        </p:nvSpPr>
        <p:spPr>
          <a:xfrm rot="0">
            <a:off x="1247508" y="1008029"/>
            <a:ext cx="15622741" cy="771525"/>
          </a:xfrm>
          <a:prstGeom prst="rect">
            <a:avLst/>
          </a:prstGeom>
        </p:spPr>
        <p:txBody>
          <a:bodyPr anchor="t" rtlCol="false" tIns="0" lIns="0" bIns="0" rIns="0">
            <a:spAutoFit/>
          </a:bodyPr>
          <a:lstStyle/>
          <a:p>
            <a:pPr algn="ctr">
              <a:lnSpc>
                <a:spcPts val="6120"/>
              </a:lnSpc>
            </a:pPr>
            <a:r>
              <a:rPr lang="en-US" sz="5100">
                <a:solidFill>
                  <a:srgbClr val="0E2C4B"/>
                </a:solidFill>
                <a:latin typeface="Muli Ultra-Bold"/>
              </a:rPr>
              <a:t>TASK SHEET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DAGFAvn_lhg</dc:identifier>
  <dcterms:modified xsi:type="dcterms:W3CDTF">2011-08-01T06:04:30Z</dcterms:modified>
  <cp:revision>1</cp:revision>
  <dc:title>Group2_Slide</dc:title>
</cp:coreProperties>
</file>